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73" r:id="rId3"/>
    <p:sldId id="274" r:id="rId4"/>
    <p:sldId id="275" r:id="rId5"/>
    <p:sldId id="276" r:id="rId6"/>
    <p:sldId id="277" r:id="rId7"/>
    <p:sldId id="278" r:id="rId8"/>
    <p:sldId id="280" r:id="rId9"/>
    <p:sldId id="279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89" r:id="rId19"/>
    <p:sldId id="290" r:id="rId20"/>
    <p:sldId id="291" r:id="rId21"/>
    <p:sldId id="292" r:id="rId22"/>
    <p:sldId id="293" r:id="rId2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3" autoAdjust="0"/>
    <p:restoredTop sz="94660"/>
  </p:normalViewPr>
  <p:slideViewPr>
    <p:cSldViewPr snapToGrid="0">
      <p:cViewPr varScale="1">
        <p:scale>
          <a:sx n="149" d="100"/>
          <a:sy n="149" d="100"/>
        </p:scale>
        <p:origin x="132" y="2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0A7EF9-9E06-813A-3DE5-35239961A1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Підзаголовок 2">
            <a:extLst>
              <a:ext uri="{FF2B5EF4-FFF2-40B4-BE49-F238E27FC236}">
                <a16:creationId xmlns:a16="http://schemas.microsoft.com/office/drawing/2014/main" id="{F0263280-BEF0-A9A5-81F9-4EC721A633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uk-UA"/>
              <a:t>Клацніть, щоб редагувати стиль зразка підзаголовка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454B8EA6-8A1A-EB4B-0736-0CF494867D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AB01C84-848F-C391-2815-7619790D07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2EB1124-CD52-3031-EA83-A15F17DE3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94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Назва та вмі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459617-77AF-1BAC-81B8-3A6D95360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67CFDEA6-4931-2D7F-0F66-8A86C6F6F1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2711A7C9-6765-073E-E3B9-E711D13DD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944AC5E7-0964-E7BF-E5D3-771D225FCD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EA286E0E-FA36-91A2-147D-1A753D08A3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7815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Назва розділ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B85E10-7407-F9D4-E0FF-DCAAC11D4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450F1ED6-680C-0D55-CFCF-6D14D0B4AB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A08D8804-454E-AEE9-ECC5-2AF16EB93D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4E699C67-BE30-1723-6BBE-E3FD75EEA7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06794E0A-184D-0C37-67D0-0BF7D7419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184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’єкт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CDE1E-6461-5DE3-4C26-D5A5CED76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25509F2B-AA9E-3447-8C9F-F8C4EDE500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DEF9D962-F8A3-D58C-37AB-CB3EEBA046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DD3D6968-863C-1058-CCA2-3B482FF09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9FC9D5CF-30B7-3C0A-40C0-2E0B66E3D4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18D2EE68-DF92-6CB7-9BBF-A9D3B77F5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9083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Порівнянн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C3706C5-B262-D7DD-5474-963D78C23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5DDC6D4C-2BC0-29C8-9F6C-F3A35F9ACF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4" name="Місце для вмісту 3">
            <a:extLst>
              <a:ext uri="{FF2B5EF4-FFF2-40B4-BE49-F238E27FC236}">
                <a16:creationId xmlns:a16="http://schemas.microsoft.com/office/drawing/2014/main" id="{40369DDC-E427-1DD9-8A42-00EDFB949E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5" name="Місце для тексту 4">
            <a:extLst>
              <a:ext uri="{FF2B5EF4-FFF2-40B4-BE49-F238E27FC236}">
                <a16:creationId xmlns:a16="http://schemas.microsoft.com/office/drawing/2014/main" id="{96A314D8-1CB9-C941-FB58-AB791039A0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6" name="Місце для вмісту 5">
            <a:extLst>
              <a:ext uri="{FF2B5EF4-FFF2-40B4-BE49-F238E27FC236}">
                <a16:creationId xmlns:a16="http://schemas.microsoft.com/office/drawing/2014/main" id="{73CA54CE-1136-8A08-9CBD-8407EFD6CAB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7" name="Місце для дати 6">
            <a:extLst>
              <a:ext uri="{FF2B5EF4-FFF2-40B4-BE49-F238E27FC236}">
                <a16:creationId xmlns:a16="http://schemas.microsoft.com/office/drawing/2014/main" id="{CA17E8C7-B6EC-0C4A-1562-F41EAEF940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8" name="Місце для нижнього колонтитула 7">
            <a:extLst>
              <a:ext uri="{FF2B5EF4-FFF2-40B4-BE49-F238E27FC236}">
                <a16:creationId xmlns:a16="http://schemas.microsoft.com/office/drawing/2014/main" id="{6CB276A5-6804-2F3D-1140-03C50AAD6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Місце для номера слайда 8">
            <a:extLst>
              <a:ext uri="{FF2B5EF4-FFF2-40B4-BE49-F238E27FC236}">
                <a16:creationId xmlns:a16="http://schemas.microsoft.com/office/drawing/2014/main" id="{019B1AE0-15F6-48EF-C83E-F9EBB1DC3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5655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Лише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3BD3E1-205A-5834-1B4D-AE4F47802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дати 2">
            <a:extLst>
              <a:ext uri="{FF2B5EF4-FFF2-40B4-BE49-F238E27FC236}">
                <a16:creationId xmlns:a16="http://schemas.microsoft.com/office/drawing/2014/main" id="{99BDD04F-C2D1-AF92-C0E9-10842B785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4" name="Місце для нижнього колонтитула 3">
            <a:extLst>
              <a:ext uri="{FF2B5EF4-FFF2-40B4-BE49-F238E27FC236}">
                <a16:creationId xmlns:a16="http://schemas.microsoft.com/office/drawing/2014/main" id="{2556233B-95F7-1626-6B86-9FCB4892F0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Місце для номера слайда 4">
            <a:extLst>
              <a:ext uri="{FF2B5EF4-FFF2-40B4-BE49-F238E27FC236}">
                <a16:creationId xmlns:a16="http://schemas.microsoft.com/office/drawing/2014/main" id="{20B0B5E3-EE9A-7CDB-8D9B-9EE853B64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1334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дати 1">
            <a:extLst>
              <a:ext uri="{FF2B5EF4-FFF2-40B4-BE49-F238E27FC236}">
                <a16:creationId xmlns:a16="http://schemas.microsoft.com/office/drawing/2014/main" id="{4D835DE9-0523-0AF0-061B-A8CADA0DA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3" name="Місце для нижнього колонтитула 2">
            <a:extLst>
              <a:ext uri="{FF2B5EF4-FFF2-40B4-BE49-F238E27FC236}">
                <a16:creationId xmlns:a16="http://schemas.microsoft.com/office/drawing/2014/main" id="{D83F7E18-6D1B-588E-AA53-59BACC0FD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Місце для номера слайда 3">
            <a:extLst>
              <a:ext uri="{FF2B5EF4-FFF2-40B4-BE49-F238E27FC236}">
                <a16:creationId xmlns:a16="http://schemas.microsoft.com/office/drawing/2014/main" id="{49C5F29D-D3DB-099A-164E-18894CAE0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05846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Вміст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C05348-FB11-D203-B853-3FA6F8F4D9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місту 2">
            <a:extLst>
              <a:ext uri="{FF2B5EF4-FFF2-40B4-BE49-F238E27FC236}">
                <a16:creationId xmlns:a16="http://schemas.microsoft.com/office/drawing/2014/main" id="{00C37F20-678D-6EC0-BBBC-E913EC69D0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701E0525-7FEF-4102-D079-252AC1C29E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6B7AD565-C1E0-D2FE-4172-76FEF90BB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1CF7258F-ABE3-CFBB-36BE-F63642A17C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73789F19-AF7C-7D3C-6276-2D32A5D22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0261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і пі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F1AE12-E295-8B92-30A2-863C0C9B9F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зображення 2">
            <a:extLst>
              <a:ext uri="{FF2B5EF4-FFF2-40B4-BE49-F238E27FC236}">
                <a16:creationId xmlns:a16="http://schemas.microsoft.com/office/drawing/2014/main" id="{06E86BE8-1FC1-97DA-4F5D-C7CAE1652C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Місце для тексту 3">
            <a:extLst>
              <a:ext uri="{FF2B5EF4-FFF2-40B4-BE49-F238E27FC236}">
                <a16:creationId xmlns:a16="http://schemas.microsoft.com/office/drawing/2014/main" id="{9C0EE28B-F055-5F24-B1CB-00DBDEA624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uk-UA"/>
              <a:t>Клацніть, щоб відредагувати стилі зразків тексту</a:t>
            </a:r>
          </a:p>
        </p:txBody>
      </p:sp>
      <p:sp>
        <p:nvSpPr>
          <p:cNvPr id="5" name="Місце для дати 4">
            <a:extLst>
              <a:ext uri="{FF2B5EF4-FFF2-40B4-BE49-F238E27FC236}">
                <a16:creationId xmlns:a16="http://schemas.microsoft.com/office/drawing/2014/main" id="{7DF94ECA-D036-86A8-DBFD-824BD8CF8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6" name="Місце для нижнього колонтитула 5">
            <a:extLst>
              <a:ext uri="{FF2B5EF4-FFF2-40B4-BE49-F238E27FC236}">
                <a16:creationId xmlns:a16="http://schemas.microsoft.com/office/drawing/2014/main" id="{A1E9E762-08A5-AD42-1BB1-8D47021A0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Місце для номера слайда 6">
            <a:extLst>
              <a:ext uri="{FF2B5EF4-FFF2-40B4-BE49-F238E27FC236}">
                <a16:creationId xmlns:a16="http://schemas.microsoft.com/office/drawing/2014/main" id="{E0AED25E-4F81-AB68-6DFC-9F26C8CF7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42613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і вертикальни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C2A6C5-4DB7-1FA5-6584-D9AA0878E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5A9B1211-5593-C816-236F-F321F34F1B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C341339-391D-7A01-AC16-FFC3C9D0D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34BBE5D9-F364-AECD-CCE3-D8408FCB7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B12E0B08-B396-FB7C-C877-F409C8E74D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19357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ий заголовок і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ий заголовок 1">
            <a:extLst>
              <a:ext uri="{FF2B5EF4-FFF2-40B4-BE49-F238E27FC236}">
                <a16:creationId xmlns:a16="http://schemas.microsoft.com/office/drawing/2014/main" id="{48380F52-6F88-F2A0-58DF-7C8149D9941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вертикального тексту 2">
            <a:extLst>
              <a:ext uri="{FF2B5EF4-FFF2-40B4-BE49-F238E27FC236}">
                <a16:creationId xmlns:a16="http://schemas.microsoft.com/office/drawing/2014/main" id="{E1990712-1579-170D-07C5-002247AE151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EE946EEF-9EF1-8B73-786A-F99E68258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E181FA3-C799-7D89-CA2A-E118E9A2A4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DA446BFB-D3DE-FB9D-E978-350C88C936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00711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314325" y="3004909"/>
            <a:ext cx="7839075" cy="1833790"/>
          </a:xfrm>
          <a:prstGeom prst="rect">
            <a:avLst/>
          </a:prstGeom>
        </p:spPr>
        <p:txBody>
          <a:bodyPr anchor="t">
            <a:normAutofit/>
          </a:bodyPr>
          <a:lstStyle>
            <a:lvl1pPr algn="l">
              <a:defRPr sz="3200" b="1"/>
            </a:lvl1pPr>
          </a:lstStyle>
          <a:p>
            <a:r>
              <a:rPr lang="ru-RU" sz="3200" b="1" dirty="0"/>
              <a:t>НАЗВА ТЕМИ</a:t>
            </a:r>
            <a:endParaRPr lang="ru-RU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-463" y="5456366"/>
            <a:ext cx="1298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Лектор:</a:t>
            </a:r>
          </a:p>
        </p:txBody>
      </p:sp>
      <p:cxnSp>
        <p:nvCxnSpPr>
          <p:cNvPr id="12" name="Прямая соединительная линия 11"/>
          <p:cNvCxnSpPr/>
          <p:nvPr userDrawn="1"/>
        </p:nvCxnSpPr>
        <p:spPr>
          <a:xfrm>
            <a:off x="401411" y="2966793"/>
            <a:ext cx="7790160" cy="0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 userDrawn="1"/>
        </p:nvSpPr>
        <p:spPr>
          <a:xfrm>
            <a:off x="195943" y="5816726"/>
            <a:ext cx="13880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600" dirty="0"/>
              <a:t>Розробники:</a:t>
            </a:r>
          </a:p>
        </p:txBody>
      </p:sp>
      <p:sp>
        <p:nvSpPr>
          <p:cNvPr id="14" name="TextBox 13"/>
          <p:cNvSpPr txBox="1"/>
          <p:nvPr userDrawn="1"/>
        </p:nvSpPr>
        <p:spPr>
          <a:xfrm>
            <a:off x="131989" y="6263869"/>
            <a:ext cx="27664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sz="1200" dirty="0"/>
              <a:t>Для студентів напрямів підготовки:</a:t>
            </a:r>
          </a:p>
        </p:txBody>
      </p:sp>
      <p:sp>
        <p:nvSpPr>
          <p:cNvPr id="15" name="TextBox 14"/>
          <p:cNvSpPr txBox="1"/>
          <p:nvPr userDrawn="1"/>
        </p:nvSpPr>
        <p:spPr>
          <a:xfrm>
            <a:off x="253091" y="6475729"/>
            <a:ext cx="34943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uk-UA" sz="1200" dirty="0"/>
              <a:t>Доступне для завантаження</a:t>
            </a:r>
            <a:r>
              <a:rPr lang="en-US" sz="1200" dirty="0"/>
              <a:t> </a:t>
            </a:r>
            <a:r>
              <a:rPr lang="uk-UA" sz="1200" dirty="0"/>
              <a:t>на</a:t>
            </a:r>
            <a:r>
              <a:rPr lang="uk-UA" sz="1200" baseline="0" dirty="0"/>
              <a:t> сайті кафедри</a:t>
            </a:r>
            <a:r>
              <a:rPr lang="uk-UA" sz="1200" dirty="0"/>
              <a:t>:</a:t>
            </a:r>
          </a:p>
        </p:txBody>
      </p:sp>
      <p:sp>
        <p:nvSpPr>
          <p:cNvPr id="25" name="Объект 24"/>
          <p:cNvSpPr>
            <a:spLocks noGrp="1"/>
          </p:cNvSpPr>
          <p:nvPr>
            <p:ph sz="quarter" idx="10" hasCustomPrompt="1"/>
          </p:nvPr>
        </p:nvSpPr>
        <p:spPr>
          <a:xfrm>
            <a:off x="314324" y="1604946"/>
            <a:ext cx="7419975" cy="1359506"/>
          </a:xfrm>
          <a:prstGeom prst="rect">
            <a:avLst/>
          </a:prstGeom>
        </p:spPr>
        <p:txBody>
          <a:bodyPr anchor="b">
            <a:noAutofit/>
          </a:bodyPr>
          <a:lstStyle>
            <a:lvl1pPr marL="0" indent="0">
              <a:buNone/>
              <a:defRPr sz="2000" b="1"/>
            </a:lvl1pPr>
            <a:lvl2pPr>
              <a:defRPr sz="2000" b="1"/>
            </a:lvl2pPr>
            <a:lvl3pPr>
              <a:defRPr sz="2000" b="1"/>
            </a:lvl3pPr>
            <a:lvl4pPr>
              <a:defRPr sz="2000" b="1"/>
            </a:lvl4pPr>
            <a:lvl5pPr>
              <a:defRPr sz="2000" b="1"/>
            </a:lvl5pPr>
          </a:lstStyle>
          <a:p>
            <a:pPr lvl="0"/>
            <a:r>
              <a:rPr lang="ru-RU" dirty="0" err="1"/>
              <a:t>Дисципліна</a:t>
            </a:r>
            <a:r>
              <a:rPr lang="ru-RU" dirty="0"/>
              <a:t>: «</a:t>
            </a:r>
            <a:r>
              <a:rPr lang="ru-RU" dirty="0" err="1"/>
              <a:t>Назва</a:t>
            </a:r>
            <a:r>
              <a:rPr lang="ru-RU" dirty="0"/>
              <a:t> </a:t>
            </a:r>
            <a:r>
              <a:rPr lang="ru-RU" dirty="0" err="1"/>
              <a:t>дисципліни</a:t>
            </a:r>
            <a:r>
              <a:rPr lang="ru-RU" dirty="0"/>
              <a:t>»</a:t>
            </a:r>
          </a:p>
          <a:p>
            <a:pPr lvl="0"/>
            <a:r>
              <a:rPr lang="uk-UA" dirty="0"/>
              <a:t>Розділ: «Назва розділу курсу»</a:t>
            </a:r>
            <a:endParaRPr lang="ru-RU" dirty="0"/>
          </a:p>
        </p:txBody>
      </p:sp>
      <p:sp>
        <p:nvSpPr>
          <p:cNvPr id="27" name="Объект 26"/>
          <p:cNvSpPr>
            <a:spLocks noGrp="1"/>
          </p:cNvSpPr>
          <p:nvPr>
            <p:ph sz="quarter" idx="11" hasCustomPrompt="1"/>
          </p:nvPr>
        </p:nvSpPr>
        <p:spPr>
          <a:xfrm>
            <a:off x="314324" y="285186"/>
            <a:ext cx="7025369" cy="70209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</a:lstStyle>
          <a:p>
            <a:pPr lvl="0"/>
            <a:r>
              <a:rPr lang="ru-RU" dirty="0" err="1"/>
              <a:t>Назва</a:t>
            </a:r>
            <a:r>
              <a:rPr lang="ru-RU" dirty="0"/>
              <a:t> факультету та </a:t>
            </a:r>
            <a:r>
              <a:rPr lang="uk-UA" dirty="0"/>
              <a:t>кафедри</a:t>
            </a:r>
            <a:endParaRPr lang="ru-RU" dirty="0"/>
          </a:p>
        </p:txBody>
      </p:sp>
      <p:sp>
        <p:nvSpPr>
          <p:cNvPr id="29" name="Объект 28"/>
          <p:cNvSpPr>
            <a:spLocks noGrp="1"/>
          </p:cNvSpPr>
          <p:nvPr>
            <p:ph sz="quarter" idx="12" hasCustomPrompt="1"/>
          </p:nvPr>
        </p:nvSpPr>
        <p:spPr>
          <a:xfrm>
            <a:off x="1175657" y="5486222"/>
            <a:ext cx="7527471" cy="34165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0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ru-RU" dirty="0"/>
              <a:t>П.І.Б. лектора</a:t>
            </a:r>
          </a:p>
        </p:txBody>
      </p:sp>
      <p:sp>
        <p:nvSpPr>
          <p:cNvPr id="30" name="Объект 28"/>
          <p:cNvSpPr>
            <a:spLocks noGrp="1"/>
          </p:cNvSpPr>
          <p:nvPr>
            <p:ph sz="quarter" idx="13" hasCustomPrompt="1"/>
          </p:nvPr>
        </p:nvSpPr>
        <p:spPr>
          <a:xfrm>
            <a:off x="1461405" y="5844540"/>
            <a:ext cx="7266216" cy="28519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6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авторів</a:t>
            </a:r>
          </a:p>
        </p:txBody>
      </p:sp>
      <p:sp>
        <p:nvSpPr>
          <p:cNvPr id="31" name="Объект 28"/>
          <p:cNvSpPr>
            <a:spLocks noGrp="1"/>
          </p:cNvSpPr>
          <p:nvPr>
            <p:ph sz="quarter" idx="14" hasCustomPrompt="1"/>
          </p:nvPr>
        </p:nvSpPr>
        <p:spPr>
          <a:xfrm>
            <a:off x="2759527" y="6279562"/>
            <a:ext cx="5968094" cy="21440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перелік напрямів</a:t>
            </a:r>
          </a:p>
        </p:txBody>
      </p:sp>
      <p:sp>
        <p:nvSpPr>
          <p:cNvPr id="32" name="Объект 28"/>
          <p:cNvSpPr>
            <a:spLocks noGrp="1"/>
          </p:cNvSpPr>
          <p:nvPr>
            <p:ph sz="quarter" idx="15" hasCustomPrompt="1"/>
          </p:nvPr>
        </p:nvSpPr>
        <p:spPr>
          <a:xfrm>
            <a:off x="3600448" y="6493971"/>
            <a:ext cx="2247902" cy="196167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200" baseline="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</a:lstStyle>
          <a:p>
            <a:pPr lvl="0"/>
            <a:r>
              <a:rPr lang="uk-UA" noProof="0" dirty="0"/>
              <a:t>адреса сайту</a:t>
            </a:r>
          </a:p>
        </p:txBody>
      </p:sp>
    </p:spTree>
    <p:extLst>
      <p:ext uri="{BB962C8B-B14F-4D97-AF65-F5344CB8AC3E}">
        <p14:creationId xmlns:p14="http://schemas.microsoft.com/office/powerpoint/2010/main" val="14158816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із назво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10" name="TextBox 9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‹№›</a:t>
            </a:fld>
            <a:endParaRPr lang="ru-RU" sz="1600" dirty="0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0" hasCustomPrompt="1"/>
          </p:nvPr>
        </p:nvSpPr>
        <p:spPr>
          <a:xfrm>
            <a:off x="176009" y="220889"/>
            <a:ext cx="11817327" cy="96361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2800" b="1" baseline="0"/>
            </a:lvl1pPr>
            <a:lvl2pPr marL="457200" indent="0">
              <a:buNone/>
              <a:defRPr sz="2800" b="1"/>
            </a:lvl2pPr>
            <a:lvl3pPr marL="914400" indent="0">
              <a:buNone/>
              <a:defRPr sz="2800" b="1"/>
            </a:lvl3pPr>
            <a:lvl4pPr marL="1371600" indent="0">
              <a:buNone/>
              <a:defRPr sz="2800" b="1"/>
            </a:lvl4pPr>
            <a:lvl5pPr marL="1828800" indent="0">
              <a:buNone/>
              <a:defRPr sz="2800" b="1"/>
            </a:lvl5pPr>
          </a:lstStyle>
          <a:p>
            <a:pPr lvl="0"/>
            <a:r>
              <a:rPr lang="uk-UA" dirty="0"/>
              <a:t>НАЗВА СЛАЙДУ</a:t>
            </a:r>
            <a:endParaRPr lang="ru-RU" dirty="0"/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Назва лекції або розділу.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7866461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лайд без назв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009" y="6073030"/>
            <a:ext cx="11268479" cy="606553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470820" y="6392634"/>
            <a:ext cx="5878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8DC56AA3-0D82-44D9-83B2-C252F27638A7}" type="slidenum">
              <a:rPr lang="ru-RU" sz="1600" smtClean="0"/>
              <a:pPr algn="ctr"/>
              <a:t>‹№›</a:t>
            </a:fld>
            <a:endParaRPr lang="ru-RU" sz="1600" dirty="0"/>
          </a:p>
        </p:txBody>
      </p:sp>
      <p:sp>
        <p:nvSpPr>
          <p:cNvPr id="9" name="Текст 13"/>
          <p:cNvSpPr>
            <a:spLocks noGrp="1"/>
          </p:cNvSpPr>
          <p:nvPr>
            <p:ph type="body" sz="quarter" idx="11" hasCustomPrompt="1"/>
          </p:nvPr>
        </p:nvSpPr>
        <p:spPr>
          <a:xfrm>
            <a:off x="652916" y="6325828"/>
            <a:ext cx="9960655" cy="236083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None/>
              <a:defRPr sz="1100" baseline="0"/>
            </a:lvl1pPr>
            <a:lvl2pPr marL="457200" indent="0">
              <a:buNone/>
              <a:defRPr sz="1100"/>
            </a:lvl2pPr>
            <a:lvl3pPr marL="914400" indent="0">
              <a:buNone/>
              <a:defRPr sz="1100"/>
            </a:lvl3pPr>
            <a:lvl4pPr marL="1371600" indent="0">
              <a:buNone/>
              <a:defRPr sz="1100"/>
            </a:lvl4pPr>
            <a:lvl5pPr marL="1828800" indent="0">
              <a:buNone/>
              <a:defRPr sz="1100"/>
            </a:lvl5pPr>
          </a:lstStyle>
          <a:p>
            <a:pPr lvl="0"/>
            <a:r>
              <a:rPr lang="uk-UA" noProof="0" dirty="0"/>
              <a:t>Назва лекції або розділу. Не обов’язкове</a:t>
            </a:r>
          </a:p>
        </p:txBody>
      </p:sp>
    </p:spTree>
    <p:extLst>
      <p:ext uri="{BB962C8B-B14F-4D97-AF65-F5344CB8AC3E}">
        <p14:creationId xmlns:p14="http://schemas.microsoft.com/office/powerpoint/2010/main" val="28629206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2346098"/>
            <a:ext cx="6174921" cy="2165803"/>
          </a:xfrm>
          <a:prstGeom prst="rect">
            <a:avLst/>
          </a:prstGeom>
        </p:spPr>
        <p:txBody>
          <a:bodyPr anchor="ctr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</p:spTree>
    <p:extLst>
      <p:ext uri="{BB962C8B-B14F-4D97-AF65-F5344CB8AC3E}">
        <p14:creationId xmlns:p14="http://schemas.microsoft.com/office/powerpoint/2010/main" val="33258086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озділ зі з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 hasCustomPrompt="1"/>
          </p:nvPr>
        </p:nvSpPr>
        <p:spPr>
          <a:xfrm>
            <a:off x="332015" y="434171"/>
            <a:ext cx="5977345" cy="571669"/>
          </a:xfrm>
          <a:prstGeom prst="rect">
            <a:avLst/>
          </a:prstGeom>
        </p:spPr>
        <p:txBody>
          <a:bodyPr anchor="b"/>
          <a:lstStyle>
            <a:lvl1pPr>
              <a:defRPr sz="3200" b="1"/>
            </a:lvl1pPr>
          </a:lstStyle>
          <a:p>
            <a:r>
              <a:rPr lang="uk-UA" noProof="0" dirty="0"/>
              <a:t>Назва розділу</a:t>
            </a:r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10" hasCustomPrompt="1"/>
          </p:nvPr>
        </p:nvSpPr>
        <p:spPr>
          <a:xfrm>
            <a:off x="332014" y="1172037"/>
            <a:ext cx="5977345" cy="5424706"/>
          </a:xfrm>
          <a:prstGeom prst="rect">
            <a:avLst/>
          </a:prstGeom>
        </p:spPr>
        <p:txBody>
          <a:bodyPr/>
          <a:lstStyle>
            <a:lvl1pPr marL="514350" indent="-514350">
              <a:buFont typeface="+mj-lt"/>
              <a:buAutoNum type="arabicPeriod"/>
              <a:defRPr baseline="0"/>
            </a:lvl1pPr>
            <a:lvl2pPr marL="914400" indent="-457200">
              <a:buFont typeface="+mj-lt"/>
              <a:buAutoNum type="arabicPeriod"/>
              <a:defRPr/>
            </a:lvl2pPr>
            <a:lvl3pPr marL="1371600" indent="-457200">
              <a:buFont typeface="+mj-lt"/>
              <a:buAutoNum type="arabicPeriod"/>
              <a:defRPr/>
            </a:lvl3pPr>
            <a:lvl4pPr marL="1714500" indent="-342900">
              <a:buFont typeface="+mj-lt"/>
              <a:buAutoNum type="arabicPeriod"/>
              <a:defRPr/>
            </a:lvl4pPr>
            <a:lvl5pPr marL="21717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</a:p>
          <a:p>
            <a:pPr lvl="0"/>
            <a:r>
              <a:rPr lang="uk-UA" dirty="0"/>
              <a:t>Назва пункту</a:t>
            </a:r>
            <a:endParaRPr lang="ru-RU" dirty="0"/>
          </a:p>
          <a:p>
            <a:pPr lvl="0"/>
            <a:endParaRPr lang="ru-RU" dirty="0"/>
          </a:p>
        </p:txBody>
      </p:sp>
      <p:cxnSp>
        <p:nvCxnSpPr>
          <p:cNvPr id="7" name="Прямая соединительная линия 6"/>
          <p:cNvCxnSpPr/>
          <p:nvPr userDrawn="1"/>
        </p:nvCxnSpPr>
        <p:spPr>
          <a:xfrm flipV="1">
            <a:off x="418035" y="1005840"/>
            <a:ext cx="6024327" cy="15776"/>
          </a:xfrm>
          <a:prstGeom prst="line">
            <a:avLst/>
          </a:prstGeom>
          <a:ln w="12700">
            <a:solidFill>
              <a:srgbClr val="31466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956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аголовка 1">
            <a:extLst>
              <a:ext uri="{FF2B5EF4-FFF2-40B4-BE49-F238E27FC236}">
                <a16:creationId xmlns:a16="http://schemas.microsoft.com/office/drawing/2014/main" id="{D2E76A18-5275-FF20-CEAB-A93F91862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uk-UA"/>
              <a:t>Клацніть, щоб редагувати стиль зразка заголовка</a:t>
            </a:r>
            <a:endParaRPr lang="ru-RU"/>
          </a:p>
        </p:txBody>
      </p:sp>
      <p:sp>
        <p:nvSpPr>
          <p:cNvPr id="3" name="Місце для тексту 2">
            <a:extLst>
              <a:ext uri="{FF2B5EF4-FFF2-40B4-BE49-F238E27FC236}">
                <a16:creationId xmlns:a16="http://schemas.microsoft.com/office/drawing/2014/main" id="{7FFEE661-BB1B-BDA6-CACC-613C52E58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uk-UA"/>
              <a:t>Клацніть, щоб відредагувати стилі зразків тексту</a:t>
            </a:r>
          </a:p>
          <a:p>
            <a:pPr lvl="1"/>
            <a:r>
              <a:rPr lang="uk-UA"/>
              <a:t>Другий рівень</a:t>
            </a:r>
          </a:p>
          <a:p>
            <a:pPr lvl="2"/>
            <a:r>
              <a:rPr lang="uk-UA"/>
              <a:t>Третій рівень</a:t>
            </a:r>
          </a:p>
          <a:p>
            <a:pPr lvl="3"/>
            <a:r>
              <a:rPr lang="uk-UA"/>
              <a:t>Четвертий рівень</a:t>
            </a:r>
          </a:p>
          <a:p>
            <a:pPr lvl="4"/>
            <a:r>
              <a:rPr lang="uk-UA"/>
              <a:t>П’ятий рівень</a:t>
            </a:r>
            <a:endParaRPr lang="ru-RU"/>
          </a:p>
        </p:txBody>
      </p:sp>
      <p:sp>
        <p:nvSpPr>
          <p:cNvPr id="4" name="Місце для дати 3">
            <a:extLst>
              <a:ext uri="{FF2B5EF4-FFF2-40B4-BE49-F238E27FC236}">
                <a16:creationId xmlns:a16="http://schemas.microsoft.com/office/drawing/2014/main" id="{34F2EBC5-F4AE-39D4-3FC7-45258D16C8C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C683027-26F2-46A8-868A-9D5F2B94961E}" type="datetimeFigureOut">
              <a:rPr lang="ru-RU" smtClean="0"/>
              <a:t>18.01.2026</a:t>
            </a:fld>
            <a:endParaRPr lang="ru-RU"/>
          </a:p>
        </p:txBody>
      </p:sp>
      <p:sp>
        <p:nvSpPr>
          <p:cNvPr id="5" name="Місце для нижнього колонтитула 4">
            <a:extLst>
              <a:ext uri="{FF2B5EF4-FFF2-40B4-BE49-F238E27FC236}">
                <a16:creationId xmlns:a16="http://schemas.microsoft.com/office/drawing/2014/main" id="{512E0EC3-9A30-6D4D-219E-D57129648BB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Місце для номера слайда 5">
            <a:extLst>
              <a:ext uri="{FF2B5EF4-FFF2-40B4-BE49-F238E27FC236}">
                <a16:creationId xmlns:a16="http://schemas.microsoft.com/office/drawing/2014/main" id="{CFCF5C6F-7431-58DE-A35E-C2DE25CFD9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215EBED-A0F7-4DFC-A5B2-6C6CC10F578F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944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17335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042" y="382294"/>
            <a:ext cx="2813303" cy="1116992"/>
          </a:xfrm>
          <a:prstGeom prst="rect">
            <a:avLst/>
          </a:prstGeom>
        </p:spPr>
      </p:pic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indent="0"/>
            <a:r>
              <a:rPr lang="uk-UA" dirty="0"/>
              <a:t>Результати опитування студентів за освітньою програмою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551161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Діаграма відповідей у Формах. Назва запитання: Вкажіть ступінь вищої освіти за якою Ви навчаєтеся. Кількість відповідей: 38 відповідей.">
            <a:extLst>
              <a:ext uri="{FF2B5EF4-FFF2-40B4-BE49-F238E27FC236}">
                <a16:creationId xmlns:a16="http://schemas.microsoft.com/office/drawing/2014/main" id="{7A2B104B-4125-A8BA-28D0-D802C1EBE4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0077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Діаграма відповідей у Формах. Назва запитання: Який курс вашого навчання. Кількість відповідей: 38 відповідей.">
            <a:extLst>
              <a:ext uri="{FF2B5EF4-FFF2-40B4-BE49-F238E27FC236}">
                <a16:creationId xmlns:a16="http://schemas.microsoft.com/office/drawing/2014/main" id="{1FB3B827-EF28-B7A5-7D2D-5340E80F8A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063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Діаграма відповідей у Формах. Назва запитання: Чи ознайомлені Ви з ОП, за якою навчаєтеся?. Кількість відповідей: 38 відповідей.">
            <a:extLst>
              <a:ext uri="{FF2B5EF4-FFF2-40B4-BE49-F238E27FC236}">
                <a16:creationId xmlns:a16="http://schemas.microsoft.com/office/drawing/2014/main" id="{5DE848D0-0C02-0DC6-83A0-A6BB1D8782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53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Діаграма відповідей у Формах. Назва запитання: Чи змінювалася від початку Вашого навчання ОП, за якою Ви навчаєтеся в НТУ &quot;Дніпровська політехніка&quot;?. Кількість відповідей: 38 відповідей.">
            <a:extLst>
              <a:ext uri="{FF2B5EF4-FFF2-40B4-BE49-F238E27FC236}">
                <a16:creationId xmlns:a16="http://schemas.microsoft.com/office/drawing/2014/main" id="{C781729A-61D5-50C4-9AC8-2994EFD400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2927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Діаграма відповідей у Формах. Назва запитання: Оберіть навички які, на Вашу думку, найбільш актуальні для майбутньої роботи за спеціальністю? (обрати з переліку, можна декілька). Кількість відповідей: 38 відповідей.">
            <a:extLst>
              <a:ext uri="{FF2B5EF4-FFF2-40B4-BE49-F238E27FC236}">
                <a16:creationId xmlns:a16="http://schemas.microsoft.com/office/drawing/2014/main" id="{F2E534D4-A2EF-20DE-0E37-006E9CE86A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12192000" cy="61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77331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Діаграма відповідей у Формах. Назва запитання: Наскільки, на Вашу думку, актуальна освітня програма на якій ви навчаєтесь, у світлі найновіших досліджень у відповідній галузі?. Кількість відповідей: 38 відповідей.">
            <a:extLst>
              <a:ext uri="{FF2B5EF4-FFF2-40B4-BE49-F238E27FC236}">
                <a16:creationId xmlns:a16="http://schemas.microsoft.com/office/drawing/2014/main" id="{83F9086A-30CB-53F8-040C-2E0A3EF4D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12192000" cy="61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5600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Діаграма відповідей у Формах. Назва запитання: Надайте оцінку: &quot;В якій мірі співпадають Ваші очікування щодо освітньої програми з її змістом та шляхами реалізації?&quot;. Кількість відповідей: 38 відповідей.">
            <a:extLst>
              <a:ext uri="{FF2B5EF4-FFF2-40B4-BE49-F238E27FC236}">
                <a16:creationId xmlns:a16="http://schemas.microsoft.com/office/drawing/2014/main" id="{73B05C51-15C4-B4FE-8A21-BA66A2BBF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12192000" cy="61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68977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Діаграма відповідей у Формах. Назва запитання: Чи помітили Ви дублювання змісту навчальних дисциплін у структурі освітньої програми Вашої спеціальності?. Кількість відповідей: 38 відповідей.">
            <a:extLst>
              <a:ext uri="{FF2B5EF4-FFF2-40B4-BE49-F238E27FC236}">
                <a16:creationId xmlns:a16="http://schemas.microsoft.com/office/drawing/2014/main" id="{ADE9A218-BBF2-F876-A686-2779079476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13876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Діаграма відповідей у Формах. Назва запитання: Якщо відповідь у попередньому питанні «Так»/«Частково» напишіть в яких дисциплінах.. Кількість відповідей: 6 відповідей.">
            <a:extLst>
              <a:ext uri="{FF2B5EF4-FFF2-40B4-BE49-F238E27FC236}">
                <a16:creationId xmlns:a16="http://schemas.microsoft.com/office/drawing/2014/main" id="{145FA709-917E-CAAB-7AC6-00303546C5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225"/>
            <a:ext cx="12192000" cy="579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21033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Діаграма відповідей у Формах. Назва запитання: Чи зрозумілий для Вас механізм побудови індивідуальної освітньої траєкторії?. Кількість відповідей: 38 відповідей.">
            <a:extLst>
              <a:ext uri="{FF2B5EF4-FFF2-40B4-BE49-F238E27FC236}">
                <a16:creationId xmlns:a16="http://schemas.microsoft.com/office/drawing/2014/main" id="{11AA17BC-265C-CFD2-3887-52E2C984F5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4703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Діаграма відповідей у Формах. Назва запитання: Чи здійснюється за Вашою освітньою програмою вільний вибір навчальних дисциплін?. Кількість відповідей: 38 відповідей.">
            <a:extLst>
              <a:ext uri="{FF2B5EF4-FFF2-40B4-BE49-F238E27FC236}">
                <a16:creationId xmlns:a16="http://schemas.microsoft.com/office/drawing/2014/main" id="{C2BF7BF3-B6F3-4D9A-4BCC-784F72A9F5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0763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Діаграма відповідей у Формах. Назва запитання: Чи відомий Вам механізм впливу здобувачів на зміни ОП?. Кількість відповідей: 38 відповідей.">
            <a:extLst>
              <a:ext uri="{FF2B5EF4-FFF2-40B4-BE49-F238E27FC236}">
                <a16:creationId xmlns:a16="http://schemas.microsoft.com/office/drawing/2014/main" id="{9BD2419E-4424-7E86-4E8D-FACE459195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38133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1DB74BB-1BEF-1DA4-58B3-87F49A4A64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332" y="276428"/>
            <a:ext cx="7030431" cy="895475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D3FADA0-0A4A-B5F8-3041-0541698C4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358" y="1790663"/>
            <a:ext cx="6830378" cy="100026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08A4560-7813-B54A-2633-3DB4A9DB17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358" y="3495493"/>
            <a:ext cx="6725589" cy="11431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8A8064-65E1-787E-71A3-73C0D09AC1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20303" y="1790663"/>
            <a:ext cx="2886478" cy="857370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9829E49-A3C5-E408-1D49-F2AC041F79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20303" y="3809862"/>
            <a:ext cx="2619741" cy="80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5430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FF375C7-7D3E-92B0-53DA-7582D83063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512" y="332086"/>
            <a:ext cx="7097115" cy="809738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694316-EAEE-9172-8015-D275626393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9363" y="1728550"/>
            <a:ext cx="6973273" cy="3400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2595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Діаграма відповідей у Формах. Назва запитання: Чи достатній обсяг практичної підготовки у структурі Вашої освітньої програми?. Кількість відповідей: 38 відповідей.">
            <a:extLst>
              <a:ext uri="{FF2B5EF4-FFF2-40B4-BE49-F238E27FC236}">
                <a16:creationId xmlns:a16="http://schemas.microsoft.com/office/drawing/2014/main" id="{3778BFC8-474A-CF3C-2B69-78E3C60DE7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7298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Діаграма відповідей у Формах. Назва запитання: Схарактеризуйте реалістичність Вашого фактичного навантаження під час навчання за ОП у контексті відповідності досягнення цілей та програмних результатів навчання: . Кількість відповідей: 38 відповідей.">
            <a:extLst>
              <a:ext uri="{FF2B5EF4-FFF2-40B4-BE49-F238E27FC236}">
                <a16:creationId xmlns:a16="http://schemas.microsoft.com/office/drawing/2014/main" id="{DD0E6AF5-93D2-B97D-1F89-3365557B3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98640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Діаграма відповідей у Формах. Назва запитання: Чи долучалися Ви до наукової діяльності на кафедрі КТЕД та інших кафедрах НТУ &quot;ДП&quot;?. Кількість відповідей: 38 відповідей.">
            <a:extLst>
              <a:ext uri="{FF2B5EF4-FFF2-40B4-BE49-F238E27FC236}">
                <a16:creationId xmlns:a16="http://schemas.microsoft.com/office/drawing/2014/main" id="{7AFBCA77-7FFE-8E16-7587-997A1DE432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63600"/>
            <a:ext cx="12192000" cy="512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4863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Діаграма відповідей у Формах. Назва запитання: Якщо Ви відповіли &quot;Так&quot; на попереднє питання, позначте у якій формі брали участь у науково-дослідній діяльності кафедри? (можливо декілька варіантів). Кількість відповідей: 38 відповідей.">
            <a:extLst>
              <a:ext uri="{FF2B5EF4-FFF2-40B4-BE49-F238E27FC236}">
                <a16:creationId xmlns:a16="http://schemas.microsoft.com/office/drawing/2014/main" id="{1E5D8C26-82A0-A6A5-6233-72AA413DA8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8831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Діаграма відповідей у Формах. Назва запитання: Чи вважаєте Ви достатньою матеріально-технічну базу для проходження навчання за даною ОП?. Кількість відповідей: 38 відповідей.">
            <a:extLst>
              <a:ext uri="{FF2B5EF4-FFF2-40B4-BE49-F238E27FC236}">
                <a16:creationId xmlns:a16="http://schemas.microsoft.com/office/drawing/2014/main" id="{0E82F32D-E682-83A6-F309-749232E01B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0200"/>
            <a:ext cx="12192000" cy="6196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29534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Діаграма відповідей у Формах. Назва запитання: Чи був у Вас досвід визнання результатів навчання, здобутих поза формальною освітою, у межах освітньої програми?. Кількість відповідей: 38 відповідей.">
            <a:extLst>
              <a:ext uri="{FF2B5EF4-FFF2-40B4-BE49-F238E27FC236}">
                <a16:creationId xmlns:a16="http://schemas.microsoft.com/office/drawing/2014/main" id="{358B9180-BC98-BAF6-9B7E-C9948312F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63575"/>
            <a:ext cx="12192000" cy="55292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7493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Офіс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Тема Office">
  <a:themeElements>
    <a:clrScheme name="DNUT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C00000"/>
      </a:accent1>
      <a:accent2>
        <a:srgbClr val="035F8E"/>
      </a:accent2>
      <a:accent3>
        <a:srgbClr val="70AD47"/>
      </a:accent3>
      <a:accent4>
        <a:srgbClr val="093864"/>
      </a:accent4>
      <a:accent5>
        <a:srgbClr val="ED7D31"/>
      </a:accent5>
      <a:accent6>
        <a:srgbClr val="FFC000"/>
      </a:accent6>
      <a:hlink>
        <a:srgbClr val="5B9BD5"/>
      </a:hlink>
      <a:folHlink>
        <a:srgbClr val="70AD47"/>
      </a:folHlink>
    </a:clrScheme>
    <a:fontScheme name="DNUT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6</Words>
  <Application>Microsoft Office PowerPoint</Application>
  <PresentationFormat>Широкий екран</PresentationFormat>
  <Paragraphs>1</Paragraphs>
  <Slides>21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слайдів</vt:lpstr>
      </vt:variant>
      <vt:variant>
        <vt:i4>21</vt:i4>
      </vt:variant>
    </vt:vector>
  </HeadingPairs>
  <TitlesOfParts>
    <vt:vector size="26" baseType="lpstr">
      <vt:lpstr>Aptos</vt:lpstr>
      <vt:lpstr>Aptos Display</vt:lpstr>
      <vt:lpstr>Arial</vt:lpstr>
      <vt:lpstr>Тема Office</vt:lpstr>
      <vt:lpstr>1_Тема Office</vt:lpstr>
      <vt:lpstr>Результати опитування студентів за освітньою програмою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Вернер Ілля Володимирович</dc:creator>
  <cp:lastModifiedBy>Вернер Ілля Володимирович</cp:lastModifiedBy>
  <cp:revision>6</cp:revision>
  <dcterms:created xsi:type="dcterms:W3CDTF">2026-01-15T10:08:25Z</dcterms:created>
  <dcterms:modified xsi:type="dcterms:W3CDTF">2026-01-18T10:16:52Z</dcterms:modified>
</cp:coreProperties>
</file>