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1" r:id="rId2"/>
    <p:sldId id="439" r:id="rId3"/>
    <p:sldId id="339" r:id="rId4"/>
    <p:sldId id="434" r:id="rId5"/>
    <p:sldId id="278" r:id="rId6"/>
    <p:sldId id="279" r:id="rId7"/>
    <p:sldId id="280" r:id="rId8"/>
    <p:sldId id="281" r:id="rId9"/>
    <p:sldId id="437" r:id="rId10"/>
    <p:sldId id="435" r:id="rId11"/>
    <p:sldId id="436" r:id="rId12"/>
    <p:sldId id="438" r:id="rId13"/>
    <p:sldId id="449" r:id="rId14"/>
    <p:sldId id="450" r:id="rId15"/>
    <p:sldId id="433" r:id="rId16"/>
    <p:sldId id="451" r:id="rId17"/>
    <p:sldId id="441" r:id="rId18"/>
    <p:sldId id="452" r:id="rId19"/>
    <p:sldId id="455" r:id="rId20"/>
    <p:sldId id="453" r:id="rId21"/>
    <p:sldId id="454" r:id="rId22"/>
    <p:sldId id="458" r:id="rId23"/>
    <p:sldId id="408" r:id="rId24"/>
    <p:sldId id="410" r:id="rId25"/>
    <p:sldId id="423" r:id="rId26"/>
    <p:sldId id="424" r:id="rId27"/>
    <p:sldId id="442" r:id="rId28"/>
    <p:sldId id="369" r:id="rId29"/>
    <p:sldId id="457" r:id="rId30"/>
    <p:sldId id="456" r:id="rId31"/>
  </p:sldIdLst>
  <p:sldSz cx="12192000"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зимиренко Олексій Володимирови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7E0"/>
    <a:srgbClr val="D5DBE3"/>
    <a:srgbClr val="AAC1DA"/>
    <a:srgbClr val="9CBCDC"/>
    <a:srgbClr val="ACC4DC"/>
    <a:srgbClr val="97B3CD"/>
    <a:srgbClr val="C2CCD8"/>
    <a:srgbClr val="AF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2079" autoAdjust="0"/>
  </p:normalViewPr>
  <p:slideViewPr>
    <p:cSldViewPr snapToGrid="0">
      <p:cViewPr varScale="1">
        <p:scale>
          <a:sx n="80" d="100"/>
          <a:sy n="80" d="100"/>
        </p:scale>
        <p:origin x="643" y="9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custT="1"/>
      <dgm:spPr/>
      <dgm:t>
        <a:bodyPr/>
        <a:lstStyle/>
        <a:p>
          <a:r>
            <a:rPr lang="uk-UA" sz="2800" dirty="0"/>
            <a:t>Комунікація</a:t>
          </a:r>
          <a:endParaRPr lang="ru-RU" sz="3600" dirty="0"/>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Взаємодія між людьми за допомогою вербального або невербального спілкування, обмін інформацією.</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custT="1"/>
      <dgm:spPr/>
      <dgm:t>
        <a:bodyPr/>
        <a:lstStyle/>
        <a:p>
          <a:r>
            <a:rPr lang="uk-UA" sz="2800" noProof="0" dirty="0"/>
            <a:t>Критичне мислення</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dgm:spPr/>
      <dgm:t>
        <a:bodyPr/>
        <a:lstStyle/>
        <a:p>
          <a:r>
            <a:rPr lang="uk-UA" noProof="0" dirty="0"/>
            <a:t>Перевірка інформації, визначення взаємозв’язку між фактами, раціональне мислення, ухвалення правильних рішень і формулювання сильних аргументів.</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32A61211-3FB0-40FB-9D88-D84E8C4F20A4}">
      <dgm:prSet phldrT="[Текст]" custT="1"/>
      <dgm:spPr/>
      <dgm:t>
        <a:bodyPr/>
        <a:lstStyle/>
        <a:p>
          <a:r>
            <a:rPr lang="uk-UA" sz="2000" dirty="0"/>
            <a:t>Ділове спілкування, </a:t>
          </a:r>
          <a:r>
            <a:rPr lang="uk-UA" sz="2000" noProof="0" dirty="0"/>
            <a:t>презентація та ораторське мистецтво.</a:t>
          </a:r>
          <a:endParaRPr lang="ru-RU" sz="2000" dirty="0"/>
        </a:p>
      </dgm:t>
    </dgm:pt>
    <dgm:pt modelId="{5DBEBDA0-7050-4636-A8AD-00D871C09960}" type="parTrans" cxnId="{56D1F73C-0960-4421-BCD5-FB0C3678A789}">
      <dgm:prSet/>
      <dgm:spPr/>
      <dgm:t>
        <a:bodyPr/>
        <a:lstStyle/>
        <a:p>
          <a:endParaRPr lang="ru-RU"/>
        </a:p>
      </dgm:t>
    </dgm:pt>
    <dgm:pt modelId="{389A2010-ACCF-4D41-A818-56FE6134508F}" type="sibTrans" cxnId="{56D1F73C-0960-4421-BCD5-FB0C3678A789}">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4081">
        <dgm:presLayoutVars>
          <dgm:bulletEnabled val="1"/>
        </dgm:presLayoutVars>
      </dgm:prSet>
      <dgm:spPr/>
    </dgm:pt>
    <dgm:pt modelId="{85F1036E-2EC2-4D19-91A5-1AEBC8BAE01D}" type="pres">
      <dgm:prSet presAssocID="{398CA9DD-B9F9-42F3-A7EF-7AEB994F588B}" presName="childShp" presStyleLbl="bgAccFollowNode1" presStyleIdx="0" presStyleCnt="2" custScaleX="127668">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4081">
        <dgm:presLayoutVars>
          <dgm:bulletEnabled val="1"/>
        </dgm:presLayoutVars>
      </dgm:prSet>
      <dgm:spPr/>
    </dgm:pt>
    <dgm:pt modelId="{32E76F8F-866B-4A7C-988D-D7DDBA2FB12C}" type="pres">
      <dgm:prSet presAssocID="{CECCC19E-AEA0-493B-A9BB-0011553CD293}" presName="childShp" presStyleLbl="bgAccFollowNode1" presStyleIdx="1" presStyleCnt="2" custScaleX="127668">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56D1F73C-0960-4421-BCD5-FB0C3678A789}" srcId="{398CA9DD-B9F9-42F3-A7EF-7AEB994F588B}" destId="{32A61211-3FB0-40FB-9D88-D84E8C4F20A4}" srcOrd="1" destOrd="0" parTransId="{5DBEBDA0-7050-4636-A8AD-00D871C09960}" sibTransId="{389A2010-ACCF-4D41-A818-56FE6134508F}"/>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952A13E1-00BE-4E9C-A24C-1231463137A6}" type="presOf" srcId="{32A61211-3FB0-40FB-9D88-D84E8C4F20A4}" destId="{85F1036E-2EC2-4D19-91A5-1AEBC8BAE01D}" srcOrd="0" destOrd="1" presId="urn:microsoft.com/office/officeart/2005/8/layout/vList6"/>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uk-UA" noProof="0" dirty="0" err="1"/>
            <a:t>Сервісність</a:t>
          </a:r>
          <a:r>
            <a:rPr lang="ru-RU" dirty="0"/>
            <a:t> / </a:t>
          </a:r>
          <a:r>
            <a:rPr lang="uk-UA" noProof="0" dirty="0" err="1"/>
            <a:t>Клієнтоорієнтованість</a:t>
          </a:r>
          <a:endParaRPr lang="uk-UA" noProof="0" dirty="0"/>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nchor="ctr" anchorCtr="1"/>
        <a:lstStyle/>
        <a:p>
          <a:pPr algn="l"/>
          <a:r>
            <a:rPr lang="uk-UA" sz="2000" noProof="0" dirty="0"/>
            <a:t>Вчасне визначення потреби і бажання своєї аудиторії, щоб конкурувати на ринку праці, товарів і послуг</a:t>
          </a:r>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dgm:spPr/>
      <dgm:t>
        <a:bodyPr/>
        <a:lstStyle/>
        <a:p>
          <a:r>
            <a:rPr lang="uk-UA" noProof="0" dirty="0"/>
            <a:t>Управління </a:t>
          </a:r>
          <a:r>
            <a:rPr lang="uk-UA" noProof="0" dirty="0" err="1"/>
            <a:t>проєктами</a:t>
          </a:r>
          <a:r>
            <a:rPr lang="uk-UA" noProof="0" dirty="0"/>
            <a:t>, людьми і собою</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noProof="0" dirty="0"/>
            <a:t>Діяльність з вирішення завдань та досягнення цілей </a:t>
          </a:r>
          <a:r>
            <a:rPr lang="uk-UA" sz="2000" noProof="0" dirty="0" err="1"/>
            <a:t>проєкту</a:t>
          </a:r>
          <a:r>
            <a:rPr lang="uk-UA" sz="2000" noProof="0" dirty="0"/>
            <a:t> (</a:t>
          </a:r>
          <a:r>
            <a:rPr lang="uk-UA" sz="2000" b="0" i="0" noProof="0" dirty="0"/>
            <a:t>розробка і реалізація плану управління </a:t>
          </a:r>
          <a:r>
            <a:rPr lang="uk-UA" sz="2000" b="0" i="0" noProof="0" dirty="0" err="1"/>
            <a:t>проєктом</a:t>
          </a:r>
          <a:r>
            <a:rPr lang="uk-UA" sz="2000" b="0" i="0" noProof="0" dirty="0"/>
            <a:t>, лідерство і мотивація команди, управління ризиками та змінами</a:t>
          </a:r>
          <a:r>
            <a:rPr lang="uk-UA" sz="2000" noProof="0" dirty="0"/>
            <a:t>)</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3505">
        <dgm:presLayoutVars>
          <dgm:bulletEnabled val="1"/>
        </dgm:presLayoutVars>
      </dgm:prSet>
      <dgm:spPr/>
    </dgm:pt>
    <dgm:pt modelId="{85F1036E-2EC2-4D19-91A5-1AEBC8BAE01D}" type="pres">
      <dgm:prSet presAssocID="{398CA9DD-B9F9-42F3-A7EF-7AEB994F588B}" presName="childShp" presStyleLbl="bgAccFollowNode1" presStyleIdx="0" presStyleCnt="2" custScaleX="117663">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3505">
        <dgm:presLayoutVars>
          <dgm:bulletEnabled val="1"/>
        </dgm:presLayoutVars>
      </dgm:prSet>
      <dgm:spPr/>
    </dgm:pt>
    <dgm:pt modelId="{32E76F8F-866B-4A7C-988D-D7DDBA2FB12C}" type="pres">
      <dgm:prSet presAssocID="{CECCC19E-AEA0-493B-A9BB-0011553CD293}" presName="childShp" presStyleLbl="bgAccFollowNode1" presStyleIdx="1" presStyleCnt="2" custScaleX="117663" custScaleY="121745">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custT="1"/>
      <dgm:spPr/>
      <dgm:t>
        <a:bodyPr/>
        <a:lstStyle/>
        <a:p>
          <a:r>
            <a:rPr lang="uk-UA" sz="3200" noProof="0" dirty="0"/>
            <a:t>Прийняття рішень</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Визначення цілей; виявлення проблем; визначення необхідної інформації; розгляд можливих альтернатив; приймання рішення; розробка заходів для виконання рішення; розподіл відповідальності серед працюючих; оцінка прийнятих рішень.</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custT="1"/>
      <dgm:spPr/>
      <dgm:t>
        <a:bodyPr/>
        <a:lstStyle/>
        <a:p>
          <a:r>
            <a:rPr lang="uk-UA" sz="3200" noProof="0" dirty="0"/>
            <a:t>Емоційний інтелект</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noProof="0" dirty="0"/>
            <a:t>Розуміти емоції, мотивацію, наміри свої та інших людей і управляти ними, що необхідно для вирішення практичних завдань, ухвалення рішень і будування комунікацій з іншими людьми.</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0321">
        <dgm:presLayoutVars>
          <dgm:bulletEnabled val="1"/>
        </dgm:presLayoutVars>
      </dgm:prSet>
      <dgm:spPr/>
    </dgm:pt>
    <dgm:pt modelId="{85F1036E-2EC2-4D19-91A5-1AEBC8BAE01D}" type="pres">
      <dgm:prSet presAssocID="{398CA9DD-B9F9-42F3-A7EF-7AEB994F588B}" presName="childShp" presStyleLbl="bgAccFollowNode1" presStyleIdx="0" presStyleCnt="2" custScaleX="119786" custScaleY="109447">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0321">
        <dgm:presLayoutVars>
          <dgm:bulletEnabled val="1"/>
        </dgm:presLayoutVars>
      </dgm:prSet>
      <dgm:spPr/>
    </dgm:pt>
    <dgm:pt modelId="{32E76F8F-866B-4A7C-988D-D7DDBA2FB12C}" type="pres">
      <dgm:prSet presAssocID="{CECCC19E-AEA0-493B-A9BB-0011553CD293}" presName="childShp" presStyleLbl="bgAccFollowNode1" presStyleIdx="1" presStyleCnt="2" custScaleX="119786">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ru-RU" dirty="0"/>
            <a:t>Робота в </a:t>
          </a:r>
          <a:r>
            <a:rPr lang="uk-UA" noProof="0" dirty="0"/>
            <a:t>режимі невизначеності</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dgm:spPr/>
      <dgm:t>
        <a:bodyPr/>
        <a:lstStyle/>
        <a:p>
          <a:r>
            <a:rPr lang="uk-UA" noProof="0" dirty="0"/>
            <a:t>Управління своїм станом та станами інших людей у періоди фізичного і психологічного напруження: стислих термінів, форс-мажорів, сильних навантажень.</a:t>
          </a:r>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dgm:spPr/>
      <dgm:t>
        <a:bodyPr/>
        <a:lstStyle/>
        <a:p>
          <a:r>
            <a:rPr lang="uk-UA" noProof="0" dirty="0"/>
            <a:t>Тайм-менеджмент</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dgm:spPr/>
      <dgm:t>
        <a:bodyPr/>
        <a:lstStyle/>
        <a:p>
          <a:r>
            <a:rPr lang="uk-UA" b="0" i="0" noProof="0" dirty="0"/>
            <a:t>Облік, розподіл і оперативне планування власних ресурсів часу, організація часу і підвищення ефекту від його використання.</a:t>
          </a:r>
          <a:endParaRPr lang="uk-UA" noProof="0" dirty="0"/>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2140">
        <dgm:presLayoutVars>
          <dgm:bulletEnabled val="1"/>
        </dgm:presLayoutVars>
      </dgm:prSet>
      <dgm:spPr/>
    </dgm:pt>
    <dgm:pt modelId="{85F1036E-2EC2-4D19-91A5-1AEBC8BAE01D}" type="pres">
      <dgm:prSet presAssocID="{398CA9DD-B9F9-42F3-A7EF-7AEB994F588B}" presName="childShp" presStyleLbl="bgAccFollowNode1" presStyleIdx="0" presStyleCnt="2" custScaleX="118260">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2140">
        <dgm:presLayoutVars>
          <dgm:bulletEnabled val="1"/>
        </dgm:presLayoutVars>
      </dgm:prSet>
      <dgm:spPr/>
    </dgm:pt>
    <dgm:pt modelId="{32E76F8F-866B-4A7C-988D-D7DDBA2FB12C}" type="pres">
      <dgm:prSet presAssocID="{CECCC19E-AEA0-493B-A9BB-0011553CD293}" presName="childShp" presStyleLbl="bgAccFollowNode1" presStyleIdx="1" presStyleCnt="2" custScaleX="118573">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uk-UA" noProof="0" dirty="0"/>
            <a:t>Лідерство</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Розумне й осмислене використання влади для досягнення стратегічних цілей.</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2001575A-1EC6-4094-85C0-8FDA484CECDA}">
      <dgm:prSet phldrT="[Текст]" custT="1"/>
      <dgm:spPr/>
      <dgm:t>
        <a:bodyPr/>
        <a:lstStyle/>
        <a:p>
          <a:r>
            <a:rPr lang="uk-UA" sz="2000" b="0" i="0" noProof="0" dirty="0"/>
            <a:t>Вплив на людей для досягнення результатів, демонструючи стандарти і якість роботи вище свого звичайного рівня.</a:t>
          </a:r>
          <a:endParaRPr lang="uk-UA" sz="2000" noProof="0" dirty="0"/>
        </a:p>
      </dgm:t>
    </dgm:pt>
    <dgm:pt modelId="{7377BB13-8CCB-46B7-9582-B71A2150F57F}" type="parTrans" cxnId="{E8BCC0B2-57CD-44FA-88A0-378531FAC5D1}">
      <dgm:prSet/>
      <dgm:spPr/>
      <dgm:t>
        <a:bodyPr/>
        <a:lstStyle/>
        <a:p>
          <a:endParaRPr lang="ru-RU"/>
        </a:p>
      </dgm:t>
    </dgm:pt>
    <dgm:pt modelId="{F6AC45BB-85EB-4C80-9B35-C7E4154AD9EC}" type="sibTrans" cxnId="{E8BCC0B2-57CD-44FA-88A0-378531FAC5D1}">
      <dgm:prSet/>
      <dgm:spPr/>
      <dgm:t>
        <a:bodyPr/>
        <a:lstStyle/>
        <a:p>
          <a:endParaRPr lang="ru-RU"/>
        </a:p>
      </dgm:t>
    </dgm:pt>
    <dgm:pt modelId="{CECCC19E-AEA0-493B-A9BB-0011553CD293}">
      <dgm:prSet phldrT="[Текст]"/>
      <dgm:spPr/>
      <dgm:t>
        <a:bodyPr/>
        <a:lstStyle/>
        <a:p>
          <a:r>
            <a:rPr lang="uk-UA" noProof="0" dirty="0"/>
            <a:t>Управління конфліктами</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b="0" i="0" noProof="0" dirty="0"/>
            <a:t>Прогнозування конфліктів і оцінка їх функціональної спрямованості, попередження або стимулювання конфлікту, регулювання конфлікту, вирішення конфлікту.</a:t>
          </a:r>
          <a:endParaRPr lang="uk-UA" sz="2000" noProof="0" dirty="0"/>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2140">
        <dgm:presLayoutVars>
          <dgm:bulletEnabled val="1"/>
        </dgm:presLayoutVars>
      </dgm:prSet>
      <dgm:spPr/>
    </dgm:pt>
    <dgm:pt modelId="{85F1036E-2EC2-4D19-91A5-1AEBC8BAE01D}" type="pres">
      <dgm:prSet presAssocID="{398CA9DD-B9F9-42F3-A7EF-7AEB994F588B}" presName="childShp" presStyleLbl="bgAccFollowNode1" presStyleIdx="0" presStyleCnt="2" custScaleX="118573" custScaleY="145216">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2140">
        <dgm:presLayoutVars>
          <dgm:bulletEnabled val="1"/>
        </dgm:presLayoutVars>
      </dgm:prSet>
      <dgm:spPr/>
    </dgm:pt>
    <dgm:pt modelId="{32E76F8F-866B-4A7C-988D-D7DDBA2FB12C}" type="pres">
      <dgm:prSet presAssocID="{CECCC19E-AEA0-493B-A9BB-0011553CD293}" presName="childShp" presStyleLbl="bgAccFollowNode1" presStyleIdx="1" presStyleCnt="2" custScaleX="118573">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75EF1C8F-939E-403D-82E2-F542C22F99E0}" type="presOf" srcId="{2001575A-1EC6-4094-85C0-8FDA484CECDA}" destId="{85F1036E-2EC2-4D19-91A5-1AEBC8BAE01D}" srcOrd="0" destOrd="1" presId="urn:microsoft.com/office/officeart/2005/8/layout/vList6"/>
    <dgm:cxn modelId="{A15AB190-4477-43FB-9654-0E2FA8960F8E}" srcId="{CECCC19E-AEA0-493B-A9BB-0011553CD293}" destId="{EA1DE382-0BD8-4E21-A9D7-FF86067B0004}" srcOrd="0" destOrd="0" parTransId="{9C6B1917-E585-4C49-82B2-54738F081B2B}" sibTransId="{00775A18-BB98-40EC-BBD8-67789F283BEE}"/>
    <dgm:cxn modelId="{E8BCC0B2-57CD-44FA-88A0-378531FAC5D1}" srcId="{398CA9DD-B9F9-42F3-A7EF-7AEB994F588B}" destId="{2001575A-1EC6-4094-85C0-8FDA484CECDA}" srcOrd="1" destOrd="0" parTransId="{7377BB13-8CCB-46B7-9582-B71A2150F57F}" sibTransId="{F6AC45BB-85EB-4C80-9B35-C7E4154AD9EC}"/>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050699" y="284"/>
          <a:ext cx="7872727"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Взаємодія між людьми за допомогою вербального або невербального спілкування, обмін інформацією.</a:t>
          </a:r>
          <a:endParaRPr lang="uk-UA" sz="2000" kern="1200" noProof="0" dirty="0"/>
        </a:p>
        <a:p>
          <a:pPr marL="228600" lvl="1" indent="-228600" algn="l" defTabSz="889000">
            <a:lnSpc>
              <a:spcPct val="90000"/>
            </a:lnSpc>
            <a:spcBef>
              <a:spcPct val="0"/>
            </a:spcBef>
            <a:spcAft>
              <a:spcPct val="15000"/>
            </a:spcAft>
            <a:buChar char="•"/>
          </a:pPr>
          <a:r>
            <a:rPr lang="uk-UA" sz="2000" kern="1200" dirty="0"/>
            <a:t>Ділове спілкування, </a:t>
          </a:r>
          <a:r>
            <a:rPr lang="uk-UA" sz="2000" kern="1200" noProof="0" dirty="0"/>
            <a:t>презентація та ораторське мистецтво.</a:t>
          </a:r>
          <a:endParaRPr lang="ru-RU" sz="2000" kern="1200" dirty="0"/>
        </a:p>
      </dsp:txBody>
      <dsp:txXfrm>
        <a:off x="3050699" y="139039"/>
        <a:ext cx="7456464" cy="832527"/>
      </dsp:txXfrm>
    </dsp:sp>
    <dsp:sp modelId="{C17131F1-BA6E-4314-8D16-131F3A7DC162}">
      <dsp:nvSpPr>
        <dsp:cNvPr id="0" name=""/>
        <dsp:cNvSpPr/>
      </dsp:nvSpPr>
      <dsp:spPr>
        <a:xfrm>
          <a:off x="5199" y="284"/>
          <a:ext cx="3045500"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dirty="0"/>
            <a:t>Комунікація</a:t>
          </a:r>
          <a:endParaRPr lang="ru-RU" sz="3600" kern="1200" dirty="0"/>
        </a:p>
      </dsp:txBody>
      <dsp:txXfrm>
        <a:off x="59386" y="54471"/>
        <a:ext cx="2937126" cy="1001662"/>
      </dsp:txXfrm>
    </dsp:sp>
    <dsp:sp modelId="{32E76F8F-866B-4A7C-988D-D7DDBA2FB12C}">
      <dsp:nvSpPr>
        <dsp:cNvPr id="0" name=""/>
        <dsp:cNvSpPr/>
      </dsp:nvSpPr>
      <dsp:spPr>
        <a:xfrm>
          <a:off x="3050699" y="1221324"/>
          <a:ext cx="7872727"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Перевірка інформації, визначення взаємозв’язку між фактами, раціональне мислення, ухвалення правильних рішень і формулювання сильних аргументів.</a:t>
          </a:r>
        </a:p>
      </dsp:txBody>
      <dsp:txXfrm>
        <a:off x="3050699" y="1360079"/>
        <a:ext cx="7456464" cy="832527"/>
      </dsp:txXfrm>
    </dsp:sp>
    <dsp:sp modelId="{5A6FC75B-307F-4DCF-8D57-A1C01381AC81}">
      <dsp:nvSpPr>
        <dsp:cNvPr id="0" name=""/>
        <dsp:cNvSpPr/>
      </dsp:nvSpPr>
      <dsp:spPr>
        <a:xfrm>
          <a:off x="5199" y="1221324"/>
          <a:ext cx="3045500"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noProof="0" dirty="0"/>
            <a:t>Критичне мислення</a:t>
          </a:r>
        </a:p>
      </dsp:txBody>
      <dsp:txXfrm>
        <a:off x="59386" y="1275511"/>
        <a:ext cx="2937126" cy="1001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213245" y="1075"/>
          <a:ext cx="7715369" cy="112291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1">
          <a:noAutofit/>
        </a:bodyPr>
        <a:lstStyle/>
        <a:p>
          <a:pPr marL="228600" lvl="1" indent="-228600" algn="l" defTabSz="889000">
            <a:lnSpc>
              <a:spcPct val="90000"/>
            </a:lnSpc>
            <a:spcBef>
              <a:spcPct val="0"/>
            </a:spcBef>
            <a:spcAft>
              <a:spcPct val="15000"/>
            </a:spcAft>
            <a:buChar char="•"/>
          </a:pPr>
          <a:r>
            <a:rPr lang="uk-UA" sz="2000" kern="1200" noProof="0" dirty="0"/>
            <a:t>Вчасне визначення потреби і бажання своєї аудиторії, щоб конкурувати на ринку праці, товарів і послуг</a:t>
          </a:r>
        </a:p>
      </dsp:txBody>
      <dsp:txXfrm>
        <a:off x="3213245" y="141440"/>
        <a:ext cx="7294276" cy="842187"/>
      </dsp:txXfrm>
    </dsp:sp>
    <dsp:sp modelId="{C17131F1-BA6E-4314-8D16-131F3A7DC162}">
      <dsp:nvSpPr>
        <dsp:cNvPr id="0" name=""/>
        <dsp:cNvSpPr/>
      </dsp:nvSpPr>
      <dsp:spPr>
        <a:xfrm>
          <a:off x="10" y="1075"/>
          <a:ext cx="3213234" cy="112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noProof="0" dirty="0" err="1"/>
            <a:t>Сервісність</a:t>
          </a:r>
          <a:r>
            <a:rPr lang="ru-RU" sz="2100" kern="1200" dirty="0"/>
            <a:t> / </a:t>
          </a:r>
          <a:r>
            <a:rPr lang="uk-UA" sz="2100" kern="1200" noProof="0" dirty="0" err="1"/>
            <a:t>Клієнтоорієнтованість</a:t>
          </a:r>
          <a:endParaRPr lang="uk-UA" sz="2100" kern="1200" noProof="0" dirty="0"/>
        </a:p>
      </dsp:txBody>
      <dsp:txXfrm>
        <a:off x="54826" y="55891"/>
        <a:ext cx="3103602" cy="1013284"/>
      </dsp:txXfrm>
    </dsp:sp>
    <dsp:sp modelId="{32E76F8F-866B-4A7C-988D-D7DDBA2FB12C}">
      <dsp:nvSpPr>
        <dsp:cNvPr id="0" name=""/>
        <dsp:cNvSpPr/>
      </dsp:nvSpPr>
      <dsp:spPr>
        <a:xfrm>
          <a:off x="3215443" y="1236284"/>
          <a:ext cx="7707834" cy="136709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Діяльність з вирішення завдань та досягнення цілей </a:t>
          </a:r>
          <a:r>
            <a:rPr lang="uk-UA" sz="2000" kern="1200" noProof="0" dirty="0" err="1"/>
            <a:t>проєкту</a:t>
          </a:r>
          <a:r>
            <a:rPr lang="uk-UA" sz="2000" kern="1200" noProof="0" dirty="0"/>
            <a:t> (</a:t>
          </a:r>
          <a:r>
            <a:rPr lang="uk-UA" sz="2000" b="0" i="0" kern="1200" noProof="0" dirty="0"/>
            <a:t>розробка і реалізація плану управління </a:t>
          </a:r>
          <a:r>
            <a:rPr lang="uk-UA" sz="2000" b="0" i="0" kern="1200" noProof="0" dirty="0" err="1"/>
            <a:t>проєктом</a:t>
          </a:r>
          <a:r>
            <a:rPr lang="uk-UA" sz="2000" b="0" i="0" kern="1200" noProof="0" dirty="0"/>
            <a:t>, лідерство і мотивація команди, управління ризиками та змінами</a:t>
          </a:r>
          <a:r>
            <a:rPr lang="uk-UA" sz="2000" kern="1200" noProof="0" dirty="0"/>
            <a:t>)</a:t>
          </a:r>
        </a:p>
      </dsp:txBody>
      <dsp:txXfrm>
        <a:off x="3215443" y="1407171"/>
        <a:ext cx="7195173" cy="1025321"/>
      </dsp:txXfrm>
    </dsp:sp>
    <dsp:sp modelId="{5A6FC75B-307F-4DCF-8D57-A1C01381AC81}">
      <dsp:nvSpPr>
        <dsp:cNvPr id="0" name=""/>
        <dsp:cNvSpPr/>
      </dsp:nvSpPr>
      <dsp:spPr>
        <a:xfrm>
          <a:off x="5347" y="1358373"/>
          <a:ext cx="3210096" cy="112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noProof="0" dirty="0"/>
            <a:t>Управління </a:t>
          </a:r>
          <a:r>
            <a:rPr lang="uk-UA" sz="2100" kern="1200" noProof="0" dirty="0" err="1"/>
            <a:t>проєктами</a:t>
          </a:r>
          <a:r>
            <a:rPr lang="uk-UA" sz="2100" kern="1200" noProof="0" dirty="0"/>
            <a:t>, людьми і собою</a:t>
          </a:r>
        </a:p>
      </dsp:txBody>
      <dsp:txXfrm>
        <a:off x="60163" y="1413189"/>
        <a:ext cx="3100464" cy="1013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076381" y="490"/>
          <a:ext cx="7846907" cy="1790399"/>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Визначення цілей; виявлення проблем; визначення необхідної інформації; розгляд можливих альтернатив; приймання рішення; розробка заходів для виконання рішення; розподіл відповідальності серед працюючих; оцінка прийнятих рішень.</a:t>
          </a:r>
          <a:endParaRPr lang="uk-UA" sz="2000" kern="1200" noProof="0" dirty="0"/>
        </a:p>
      </dsp:txBody>
      <dsp:txXfrm>
        <a:off x="3076381" y="224290"/>
        <a:ext cx="7175507" cy="1342799"/>
      </dsp:txXfrm>
    </dsp:sp>
    <dsp:sp modelId="{C17131F1-BA6E-4314-8D16-131F3A7DC162}">
      <dsp:nvSpPr>
        <dsp:cNvPr id="0" name=""/>
        <dsp:cNvSpPr/>
      </dsp:nvSpPr>
      <dsp:spPr>
        <a:xfrm>
          <a:off x="5336" y="77760"/>
          <a:ext cx="3071045" cy="1635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kern="1200" noProof="0" dirty="0"/>
            <a:t>Прийняття рішень</a:t>
          </a:r>
        </a:p>
      </dsp:txBody>
      <dsp:txXfrm>
        <a:off x="85192" y="157616"/>
        <a:ext cx="2911333" cy="1476147"/>
      </dsp:txXfrm>
    </dsp:sp>
    <dsp:sp modelId="{32E76F8F-866B-4A7C-988D-D7DDBA2FB12C}">
      <dsp:nvSpPr>
        <dsp:cNvPr id="0" name=""/>
        <dsp:cNvSpPr/>
      </dsp:nvSpPr>
      <dsp:spPr>
        <a:xfrm>
          <a:off x="3074047" y="1954475"/>
          <a:ext cx="7854578" cy="1635859"/>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Розуміти емоції, мотивацію, наміри свої та інших людей і управляти ними, що необхідно для вирішення практичних завдань, ухвалення рішень і будування комунікацій з іншими людьми.</a:t>
          </a:r>
        </a:p>
      </dsp:txBody>
      <dsp:txXfrm>
        <a:off x="3074047" y="2158957"/>
        <a:ext cx="7241131" cy="1226895"/>
      </dsp:txXfrm>
    </dsp:sp>
    <dsp:sp modelId="{5A6FC75B-307F-4DCF-8D57-A1C01381AC81}">
      <dsp:nvSpPr>
        <dsp:cNvPr id="0" name=""/>
        <dsp:cNvSpPr/>
      </dsp:nvSpPr>
      <dsp:spPr>
        <a:xfrm>
          <a:off x="0" y="1954475"/>
          <a:ext cx="3074047" cy="1635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kern="1200" noProof="0" dirty="0"/>
            <a:t>Емоційний інтелект</a:t>
          </a:r>
        </a:p>
      </dsp:txBody>
      <dsp:txXfrm>
        <a:off x="79856" y="2034331"/>
        <a:ext cx="2914335" cy="1476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163837" y="284"/>
          <a:ext cx="7754515"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Управління своїм станом та станами інших людей у періоди фізичного і психологічного напруження: стислих термінів, форс-мажорів, сильних навантажень.</a:t>
          </a:r>
        </a:p>
      </dsp:txBody>
      <dsp:txXfrm>
        <a:off x="3163837" y="139039"/>
        <a:ext cx="7338252" cy="832527"/>
      </dsp:txXfrm>
    </dsp:sp>
    <dsp:sp modelId="{C17131F1-BA6E-4314-8D16-131F3A7DC162}">
      <dsp:nvSpPr>
        <dsp:cNvPr id="0" name=""/>
        <dsp:cNvSpPr/>
      </dsp:nvSpPr>
      <dsp:spPr>
        <a:xfrm>
          <a:off x="10272" y="284"/>
          <a:ext cx="3153564"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ru-RU" sz="2900" kern="1200" dirty="0"/>
            <a:t>Робота в </a:t>
          </a:r>
          <a:r>
            <a:rPr lang="uk-UA" sz="2900" kern="1200" noProof="0" dirty="0"/>
            <a:t>режимі невизначеності</a:t>
          </a:r>
        </a:p>
      </dsp:txBody>
      <dsp:txXfrm>
        <a:off x="64459" y="54471"/>
        <a:ext cx="3045190" cy="1001662"/>
      </dsp:txXfrm>
    </dsp:sp>
    <dsp:sp modelId="{32E76F8F-866B-4A7C-988D-D7DDBA2FB12C}">
      <dsp:nvSpPr>
        <dsp:cNvPr id="0" name=""/>
        <dsp:cNvSpPr/>
      </dsp:nvSpPr>
      <dsp:spPr>
        <a:xfrm>
          <a:off x="3153575" y="1221324"/>
          <a:ext cx="7775039"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Облік, розподіл і оперативне планування власних ресурсів часу, організація часу і підвищення ефекту від його використання.</a:t>
          </a:r>
          <a:endParaRPr lang="uk-UA" sz="2000" kern="1200" noProof="0" dirty="0"/>
        </a:p>
      </dsp:txBody>
      <dsp:txXfrm>
        <a:off x="3153575" y="1360079"/>
        <a:ext cx="7358776" cy="832527"/>
      </dsp:txXfrm>
    </dsp:sp>
    <dsp:sp modelId="{5A6FC75B-307F-4DCF-8D57-A1C01381AC81}">
      <dsp:nvSpPr>
        <dsp:cNvPr id="0" name=""/>
        <dsp:cNvSpPr/>
      </dsp:nvSpPr>
      <dsp:spPr>
        <a:xfrm>
          <a:off x="10" y="1221324"/>
          <a:ext cx="3153564"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uk-UA" sz="2900" kern="1200" noProof="0" dirty="0"/>
            <a:t>Тайм-менеджмент</a:t>
          </a:r>
        </a:p>
      </dsp:txBody>
      <dsp:txXfrm>
        <a:off x="54197" y="1275511"/>
        <a:ext cx="3045190" cy="1001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158086" y="898"/>
          <a:ext cx="7759861" cy="1793288"/>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Розумне й осмислене використання влади для досягнення стратегічних цілей.</a:t>
          </a:r>
          <a:endParaRPr lang="uk-UA" sz="2000" kern="1200" noProof="0" dirty="0"/>
        </a:p>
        <a:p>
          <a:pPr marL="228600" lvl="1" indent="-228600" algn="l" defTabSz="889000">
            <a:lnSpc>
              <a:spcPct val="90000"/>
            </a:lnSpc>
            <a:spcBef>
              <a:spcPct val="0"/>
            </a:spcBef>
            <a:spcAft>
              <a:spcPct val="15000"/>
            </a:spcAft>
            <a:buChar char="•"/>
          </a:pPr>
          <a:r>
            <a:rPr lang="uk-UA" sz="2000" b="0" i="0" kern="1200" noProof="0" dirty="0"/>
            <a:t>Вплив на людей для досягнення результатів, демонструючи стандарти і якість роботи вище свого звичайного рівня.</a:t>
          </a:r>
          <a:endParaRPr lang="uk-UA" sz="2000" kern="1200" noProof="0" dirty="0"/>
        </a:p>
      </dsp:txBody>
      <dsp:txXfrm>
        <a:off x="3158086" y="225059"/>
        <a:ext cx="7087378" cy="1344966"/>
      </dsp:txXfrm>
    </dsp:sp>
    <dsp:sp modelId="{C17131F1-BA6E-4314-8D16-131F3A7DC162}">
      <dsp:nvSpPr>
        <dsp:cNvPr id="0" name=""/>
        <dsp:cNvSpPr/>
      </dsp:nvSpPr>
      <dsp:spPr>
        <a:xfrm>
          <a:off x="10678" y="280087"/>
          <a:ext cx="3147408" cy="1234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uk-UA" sz="3400" kern="1200" noProof="0" dirty="0"/>
            <a:t>Лідерство</a:t>
          </a:r>
        </a:p>
      </dsp:txBody>
      <dsp:txXfrm>
        <a:off x="70961" y="340370"/>
        <a:ext cx="3026842" cy="1114344"/>
      </dsp:txXfrm>
    </dsp:sp>
    <dsp:sp modelId="{32E76F8F-866B-4A7C-988D-D7DDBA2FB12C}">
      <dsp:nvSpPr>
        <dsp:cNvPr id="0" name=""/>
        <dsp:cNvSpPr/>
      </dsp:nvSpPr>
      <dsp:spPr>
        <a:xfrm>
          <a:off x="3153575" y="1917678"/>
          <a:ext cx="7775039" cy="1234910"/>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Прогнозування конфліктів і оцінка їх функціональної спрямованості, попередження або стимулювання конфлікту, регулювання конфлікту, вирішення конфлікту.</a:t>
          </a:r>
          <a:endParaRPr lang="uk-UA" sz="2000" kern="1200" noProof="0" dirty="0"/>
        </a:p>
      </dsp:txBody>
      <dsp:txXfrm>
        <a:off x="3153575" y="2072042"/>
        <a:ext cx="7311948" cy="926182"/>
      </dsp:txXfrm>
    </dsp:sp>
    <dsp:sp modelId="{5A6FC75B-307F-4DCF-8D57-A1C01381AC81}">
      <dsp:nvSpPr>
        <dsp:cNvPr id="0" name=""/>
        <dsp:cNvSpPr/>
      </dsp:nvSpPr>
      <dsp:spPr>
        <a:xfrm>
          <a:off x="10" y="1917678"/>
          <a:ext cx="3153564" cy="1234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uk-UA" sz="3400" kern="1200" noProof="0" dirty="0"/>
            <a:t>Управління конфліктами</a:t>
          </a:r>
        </a:p>
      </dsp:txBody>
      <dsp:txXfrm>
        <a:off x="60293" y="1977961"/>
        <a:ext cx="3032998" cy="11143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474"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30131" y="0"/>
            <a:ext cx="2929474"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1CACC072-4C1F-42D9-B18F-E751D50959AA}" type="datetimeFigureOut">
              <a:rPr lang="ru-RU"/>
              <a:pPr>
                <a:defRPr/>
              </a:pPr>
              <a:t>14.11.2023</a:t>
            </a:fld>
            <a:endParaRPr lang="ru-RU"/>
          </a:p>
        </p:txBody>
      </p:sp>
      <p:sp>
        <p:nvSpPr>
          <p:cNvPr id="4" name="Нижний колонтитул 3"/>
          <p:cNvSpPr>
            <a:spLocks noGrp="1"/>
          </p:cNvSpPr>
          <p:nvPr>
            <p:ph type="ftr" sz="quarter" idx="2"/>
          </p:nvPr>
        </p:nvSpPr>
        <p:spPr>
          <a:xfrm>
            <a:off x="0" y="9443183"/>
            <a:ext cx="2929474"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30131" y="9443183"/>
            <a:ext cx="2929474"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D2998BB3-D2F2-4162-B585-F5C56E89A771}" type="slidenum">
              <a:rPr lang="ru-RU"/>
              <a:pPr>
                <a:defRPr/>
              </a:pPr>
              <a:t>‹#›</a:t>
            </a:fld>
            <a:endParaRPr lang="ru-RU"/>
          </a:p>
        </p:txBody>
      </p:sp>
    </p:spTree>
    <p:extLst>
      <p:ext uri="{BB962C8B-B14F-4D97-AF65-F5344CB8AC3E}">
        <p14:creationId xmlns:p14="http://schemas.microsoft.com/office/powerpoint/2010/main" val="11456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1032"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28574" y="0"/>
            <a:ext cx="2931031"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9533BB59-D37A-4051-A012-2F43D6FDD5AD}" type="datetimeFigureOut">
              <a:rPr lang="uk-UA"/>
              <a:pPr>
                <a:defRPr/>
              </a:pPr>
              <a:t>14.11.2023</a:t>
            </a:fld>
            <a:endParaRPr lang="uk-UA"/>
          </a:p>
        </p:txBody>
      </p:sp>
      <p:sp>
        <p:nvSpPr>
          <p:cNvPr id="4" name="Образ слайда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598" tIns="45799" rIns="91598" bIns="45799" rtlCol="0" anchor="ctr"/>
          <a:lstStyle/>
          <a:p>
            <a:pPr lvl="0"/>
            <a:endParaRPr lang="uk-UA" noProof="0"/>
          </a:p>
        </p:txBody>
      </p:sp>
      <p:sp>
        <p:nvSpPr>
          <p:cNvPr id="5" name="Заметки 4"/>
          <p:cNvSpPr>
            <a:spLocks noGrp="1"/>
          </p:cNvSpPr>
          <p:nvPr>
            <p:ph type="body" sz="quarter" idx="3"/>
          </p:nvPr>
        </p:nvSpPr>
        <p:spPr>
          <a:xfrm>
            <a:off x="676272" y="4783811"/>
            <a:ext cx="5408619" cy="3917463"/>
          </a:xfrm>
          <a:prstGeom prst="rect">
            <a:avLst/>
          </a:prstGeom>
        </p:spPr>
        <p:txBody>
          <a:bodyPr vert="horz" lIns="91598" tIns="45799" rIns="91598" bIns="4579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183"/>
            <a:ext cx="2931032"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28574" y="9443183"/>
            <a:ext cx="2931031"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6DB06335-2488-4311-A2C2-D5481FB1735C}" type="slidenum">
              <a:rPr lang="uk-UA"/>
              <a:pPr>
                <a:defRPr/>
              </a:pPr>
              <a:t>‹#›</a:t>
            </a:fld>
            <a:endParaRPr lang="uk-UA"/>
          </a:p>
        </p:txBody>
      </p:sp>
    </p:spTree>
    <p:extLst>
      <p:ext uri="{BB962C8B-B14F-4D97-AF65-F5344CB8AC3E}">
        <p14:creationId xmlns:p14="http://schemas.microsoft.com/office/powerpoint/2010/main" val="53254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5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7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28</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29</a:t>
            </a:fld>
            <a:endParaRPr lang="uk-UA"/>
          </a:p>
        </p:txBody>
      </p:sp>
    </p:spTree>
    <p:extLst>
      <p:ext uri="{BB962C8B-B14F-4D97-AF65-F5344CB8AC3E}">
        <p14:creationId xmlns:p14="http://schemas.microsoft.com/office/powerpoint/2010/main" val="286013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30</a:t>
            </a:fld>
            <a:endParaRPr lang="uk-UA"/>
          </a:p>
        </p:txBody>
      </p:sp>
    </p:spTree>
    <p:extLst>
      <p:ext uri="{BB962C8B-B14F-4D97-AF65-F5344CB8AC3E}">
        <p14:creationId xmlns:p14="http://schemas.microsoft.com/office/powerpoint/2010/main" val="2800561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7"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8"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8"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9"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11" name="TextBox 13"/>
          <p:cNvSpPr txBox="1"/>
          <p:nvPr userDrawn="1"/>
        </p:nvSpPr>
        <p:spPr>
          <a:xfrm>
            <a:off x="314325" y="4924425"/>
            <a:ext cx="1571625" cy="339725"/>
          </a:xfrm>
          <a:prstGeom prst="rect">
            <a:avLst/>
          </a:prstGeom>
          <a:noFill/>
        </p:spPr>
        <p:txBody>
          <a:bodyPr>
            <a:spAutoFit/>
          </a:bodyPr>
          <a:lstStyle/>
          <a:p>
            <a:pPr fontAlgn="auto">
              <a:spcBef>
                <a:spcPts val="0"/>
              </a:spcBef>
              <a:spcAft>
                <a:spcPts val="0"/>
              </a:spcAft>
              <a:defRPr/>
            </a:pPr>
            <a:r>
              <a:rPr lang="uk-UA" sz="1600" b="1">
                <a:latin typeface="+mn-lt"/>
              </a:rPr>
              <a:t>Контакти: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31" name="Объект 28"/>
          <p:cNvSpPr>
            <a:spLocks noGrp="1"/>
          </p:cNvSpPr>
          <p:nvPr>
            <p:ph sz="quarter" idx="14"/>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5" name="TextBox 9"/>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F12FEB0C-E8FA-44DB-9B2F-4C74F7711724}" type="slidenum">
              <a:rPr lang="ru-RU" sz="1600">
                <a:latin typeface="+mn-lt"/>
              </a:rPr>
              <a:pPr algn="ctr" fontAlgn="auto">
                <a:spcBef>
                  <a:spcPts val="0"/>
                </a:spcBef>
                <a:spcAft>
                  <a:spcPts val="0"/>
                </a:spcAft>
                <a:defRPr/>
              </a:pPr>
              <a:t>‹#›</a:t>
            </a:fld>
            <a:endParaRPr lang="ru-RU" sz="1600">
              <a:latin typeface="+mn-lt"/>
            </a:endParaRPr>
          </a:p>
        </p:txBody>
      </p:sp>
      <p:sp>
        <p:nvSpPr>
          <p:cNvPr id="12" name="Текст 11"/>
          <p:cNvSpPr>
            <a:spLocks noGrp="1"/>
          </p:cNvSpPr>
          <p:nvPr>
            <p:ph type="body" sz="quarter" idx="10"/>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Образец текста</a:t>
            </a:r>
          </a:p>
        </p:txBody>
      </p:sp>
      <p:sp>
        <p:nvSpPr>
          <p:cNvPr id="14"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4" name="TextBox 7"/>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A9B5A1AC-34E8-4F2D-AD50-48BB8D9C6444}" type="slidenum">
              <a:rPr lang="ru-RU" sz="1600">
                <a:latin typeface="+mn-lt"/>
              </a:rPr>
              <a:pPr algn="ctr" fontAlgn="auto">
                <a:spcBef>
                  <a:spcPts val="0"/>
                </a:spcBef>
                <a:spcAft>
                  <a:spcPts val="0"/>
                </a:spcAft>
                <a:defRPr/>
              </a:pPr>
              <a:t>‹#›</a:t>
            </a:fld>
            <a:endParaRPr lang="ru-RU" sz="1600">
              <a:latin typeface="+mn-lt"/>
            </a:endParaRPr>
          </a:p>
        </p:txBody>
      </p:sp>
      <p:sp>
        <p:nvSpPr>
          <p:cNvPr id="9"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3"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title"/>
          </p:nvPr>
        </p:nvSpPr>
        <p:spPr>
          <a:xfrm>
            <a:off x="332015" y="2346098"/>
            <a:ext cx="6174921" cy="2165803"/>
          </a:xfrm>
          <a:prstGeom prst="rect">
            <a:avLst/>
          </a:prstGeom>
        </p:spPr>
        <p:txBody>
          <a:bodyPr anchor="ctr"/>
          <a:lstStyle>
            <a:lvl1pPr>
              <a:defRPr sz="3200" b="1"/>
            </a:lvl1pPr>
          </a:lstStyle>
          <a:p>
            <a:r>
              <a:rPr lang="en-US" noProof="0" dirty="0"/>
              <a:t>Образец заголовка</a:t>
            </a:r>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5" name="Прямая соединительная линия 6"/>
          <p:cNvCxnSpPr/>
          <p:nvPr userDrawn="1"/>
        </p:nvCxnSpPr>
        <p:spPr>
          <a:xfrm flipV="1">
            <a:off x="417513" y="1006475"/>
            <a:ext cx="6024562" cy="15875"/>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2015" y="434171"/>
            <a:ext cx="5977345" cy="571669"/>
          </a:xfrm>
          <a:prstGeom prst="rect">
            <a:avLst/>
          </a:prstGeom>
        </p:spPr>
        <p:txBody>
          <a:bodyPr anchor="b"/>
          <a:lstStyle>
            <a:lvl1pPr>
              <a:defRPr sz="3200" b="1"/>
            </a:lvl1pPr>
          </a:lstStyle>
          <a:p>
            <a:r>
              <a:rPr lang="en-US" noProof="0" dirty="0"/>
              <a:t>Образец заголовка</a:t>
            </a:r>
            <a:endParaRPr lang="uk-UA" noProof="0" dirty="0"/>
          </a:p>
        </p:txBody>
      </p:sp>
      <p:sp>
        <p:nvSpPr>
          <p:cNvPr id="6" name="Текст 5"/>
          <p:cNvSpPr>
            <a:spLocks noGrp="1"/>
          </p:cNvSpPr>
          <p:nvPr>
            <p:ph type="body" sz="quarter" idx="10"/>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Образец текста</a:t>
            </a:r>
          </a:p>
          <a:p>
            <a:pPr lvl="1"/>
            <a:r>
              <a:rPr lang="en-US" dirty="0"/>
              <a:t>Второй уровень</a:t>
            </a:r>
          </a:p>
          <a:p>
            <a:pPr lvl="2"/>
            <a:r>
              <a:rPr lang="en-US" dirty="0"/>
              <a:t>Третий уровень</a:t>
            </a:r>
          </a:p>
          <a:p>
            <a:pPr lvl="3"/>
            <a:r>
              <a:rPr lang="en-US" dirty="0"/>
              <a:t>Четвертый уровень</a:t>
            </a:r>
          </a:p>
          <a:p>
            <a:pPr lvl="4"/>
            <a:r>
              <a:rPr lang="en-US" dirty="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rl.li/ebjxa" TargetMode="External"/><Relationship Id="rId2" Type="http://schemas.openxmlformats.org/officeDocument/2006/relationships/hyperlink" Target="http://surl.li/dnig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1187-2015-%D0%BF#Tex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url.li/chnaq"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url.li/dnig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url.li/afzf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3Lpq2cw" TargetMode="External"/><Relationship Id="rId2" Type="http://schemas.openxmlformats.org/officeDocument/2006/relationships/hyperlink" Target="http://surl.li/afzf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rl.li/adeyq"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hyperlink" Target="https://studlifeod.onaft.edu.ua/wp-content/uploads/2021/01/soft-skills.pdf"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Рисунок 14"/>
          <p:cNvPicPr>
            <a:picLocks noChangeAspect="1"/>
          </p:cNvPicPr>
          <p:nvPr/>
        </p:nvPicPr>
        <p:blipFill>
          <a:blip r:embed="rId4"/>
          <a:srcRect/>
          <a:stretch>
            <a:fillRect/>
          </a:stretch>
        </p:blipFill>
        <p:spPr bwMode="auto">
          <a:xfrm>
            <a:off x="314324" y="285750"/>
            <a:ext cx="3465512" cy="1376362"/>
          </a:xfrm>
          <a:prstGeom prst="rect">
            <a:avLst/>
          </a:prstGeom>
          <a:noFill/>
          <a:ln w="9525">
            <a:noFill/>
            <a:miter lim="800000"/>
            <a:headEnd/>
            <a:tailEnd/>
          </a:ln>
        </p:spPr>
      </p:pic>
      <p:sp>
        <p:nvSpPr>
          <p:cNvPr id="10243" name="Объект 14"/>
          <p:cNvSpPr txBox="1">
            <a:spLocks/>
          </p:cNvSpPr>
          <p:nvPr/>
        </p:nvSpPr>
        <p:spPr bwMode="auto">
          <a:xfrm>
            <a:off x="314325" y="285750"/>
            <a:ext cx="3465511" cy="1062038"/>
          </a:xfrm>
          <a:prstGeom prst="rect">
            <a:avLst/>
          </a:prstGeom>
          <a:noFill/>
          <a:ln w="9525">
            <a:noFill/>
            <a:miter lim="800000"/>
            <a:headEnd/>
            <a:tailEnd/>
          </a:ln>
        </p:spPr>
        <p:txBody>
          <a:bodyPr/>
          <a:lstStyle/>
          <a:p>
            <a:pPr>
              <a:lnSpc>
                <a:spcPct val="90000"/>
              </a:lnSpc>
              <a:spcBef>
                <a:spcPts val="1000"/>
              </a:spcBef>
              <a:buFont typeface="Arial" charset="0"/>
              <a:buNone/>
            </a:pPr>
            <a:endParaRPr lang="ru-RU" dirty="0"/>
          </a:p>
        </p:txBody>
      </p:sp>
      <p:sp>
        <p:nvSpPr>
          <p:cNvPr id="10244" name="Заголовок 13"/>
          <p:cNvSpPr txBox="1">
            <a:spLocks/>
          </p:cNvSpPr>
          <p:nvPr/>
        </p:nvSpPr>
        <p:spPr bwMode="auto">
          <a:xfrm>
            <a:off x="314324" y="2049516"/>
            <a:ext cx="9772211" cy="4407555"/>
          </a:xfrm>
          <a:prstGeom prst="rect">
            <a:avLst/>
          </a:prstGeom>
          <a:noFill/>
          <a:ln w="9525">
            <a:noFill/>
            <a:miter lim="800000"/>
            <a:headEnd/>
            <a:tailEnd/>
          </a:ln>
        </p:spPr>
        <p:txBody>
          <a:bodyPr anchor="ctr"/>
          <a:lstStyle/>
          <a:p>
            <a:pPr algn="ctr">
              <a:lnSpc>
                <a:spcPct val="110000"/>
              </a:lnSpc>
            </a:pPr>
            <a:r>
              <a:rPr lang="uk-UA" sz="2800" b="1" dirty="0">
                <a:solidFill>
                  <a:schemeClr val="accent4">
                    <a:lumMod val="60000"/>
                    <a:lumOff val="40000"/>
                  </a:schemeClr>
                </a:solidFill>
              </a:rPr>
              <a:t>«ОСОБЛИВОСТІ ФОРМУВАННЯ ОСВІТНЬОЇ ТРАЄКТОРІЇ ЗДОБУВАЧІВ ВИЩОЇ ОСВІТИ»</a:t>
            </a:r>
          </a:p>
          <a:p>
            <a:pPr algn="ctr">
              <a:lnSpc>
                <a:spcPct val="110000"/>
              </a:lnSpc>
            </a:pPr>
            <a:endParaRPr lang="uk-UA" sz="2400" b="1" dirty="0">
              <a:solidFill>
                <a:schemeClr val="accent4">
                  <a:lumMod val="60000"/>
                  <a:lumOff val="40000"/>
                </a:schemeClr>
              </a:solidFill>
            </a:endParaRPr>
          </a:p>
          <a:p>
            <a:pPr algn="ctr">
              <a:lnSpc>
                <a:spcPct val="110000"/>
              </a:lnSpc>
            </a:pPr>
            <a:endParaRPr lang="uk-UA" sz="2400" b="1" dirty="0">
              <a:solidFill>
                <a:schemeClr val="accent4">
                  <a:lumMod val="60000"/>
                  <a:lumOff val="40000"/>
                </a:schemeClr>
              </a:solidFill>
            </a:endParaRPr>
          </a:p>
          <a:p>
            <a:pPr algn="ctr">
              <a:lnSpc>
                <a:spcPct val="110000"/>
              </a:lnSpc>
            </a:pPr>
            <a:endParaRPr lang="uk-UA" sz="2400" b="1" dirty="0">
              <a:solidFill>
                <a:schemeClr val="accent4">
                  <a:lumMod val="60000"/>
                  <a:lumOff val="40000"/>
                </a:schemeClr>
              </a:solidFill>
            </a:endParaRPr>
          </a:p>
          <a:p>
            <a:pPr algn="r">
              <a:lnSpc>
                <a:spcPct val="110000"/>
              </a:lnSpc>
            </a:pPr>
            <a:r>
              <a:rPr lang="uk-UA" sz="2400" b="1" i="1" dirty="0">
                <a:solidFill>
                  <a:schemeClr val="accent4">
                    <a:lumMod val="60000"/>
                    <a:lumOff val="40000"/>
                  </a:schemeClr>
                </a:solidFill>
              </a:rPr>
              <a:t>спікер: начальник навчально-методичного відділу                             Юлія ЗАБОЛОТНА</a:t>
            </a:r>
            <a:br>
              <a:rPr lang="uk-UA" sz="2400" dirty="0">
                <a:solidFill>
                  <a:schemeClr val="accent4">
                    <a:lumMod val="60000"/>
                    <a:lumOff val="40000"/>
                  </a:schemeClr>
                </a:solidFill>
              </a:rPr>
            </a:br>
            <a:endParaRPr lang="uk-UA" sz="2400" dirty="0">
              <a:solidFill>
                <a:schemeClr val="accent4">
                  <a:lumMod val="60000"/>
                  <a:lumOff val="40000"/>
                </a:schemeClr>
              </a:solidFill>
            </a:endParaRPr>
          </a:p>
        </p:txBody>
      </p:sp>
      <p:pic>
        <p:nvPicPr>
          <p:cNvPr id="6" name="Рисунок 5">
            <a:extLst>
              <a:ext uri="{FF2B5EF4-FFF2-40B4-BE49-F238E27FC236}">
                <a16:creationId xmlns:a16="http://schemas.microsoft.com/office/drawing/2014/main" id="{10AB84DC-E991-4D62-9090-4289390B7A49}"/>
              </a:ext>
            </a:extLst>
          </p:cNvPr>
          <p:cNvPicPr>
            <a:picLocks noChangeAspect="1"/>
          </p:cNvPicPr>
          <p:nvPr/>
        </p:nvPicPr>
        <p:blipFill rotWithShape="1">
          <a:blip r:embed="rId5"/>
          <a:srcRect t="28288" b="23217"/>
          <a:stretch/>
        </p:blipFill>
        <p:spPr>
          <a:xfrm>
            <a:off x="8353780" y="133624"/>
            <a:ext cx="3465510" cy="168061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C3E36B2A-02F3-4370-B3CD-4D02DC866321}"/>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6" name="Заголовок 1">
            <a:extLst>
              <a:ext uri="{FF2B5EF4-FFF2-40B4-BE49-F238E27FC236}">
                <a16:creationId xmlns:a16="http://schemas.microsoft.com/office/drawing/2014/main" id="{6787E32E-0AB7-49C3-9913-B5D7D651251C}"/>
              </a:ext>
            </a:extLst>
          </p:cNvPr>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2000" dirty="0"/>
          </a:p>
        </p:txBody>
      </p:sp>
      <p:sp>
        <p:nvSpPr>
          <p:cNvPr id="7" name="Прямоугольник 6">
            <a:extLst>
              <a:ext uri="{FF2B5EF4-FFF2-40B4-BE49-F238E27FC236}">
                <a16:creationId xmlns:a16="http://schemas.microsoft.com/office/drawing/2014/main" id="{1DAFB242-7B82-49DA-A5CA-937068210BC6}"/>
              </a:ext>
            </a:extLst>
          </p:cNvPr>
          <p:cNvSpPr/>
          <p:nvPr/>
        </p:nvSpPr>
        <p:spPr>
          <a:xfrm>
            <a:off x="489093" y="1012954"/>
            <a:ext cx="11051403" cy="4832092"/>
          </a:xfrm>
          <a:prstGeom prst="rect">
            <a:avLst/>
          </a:prstGeom>
        </p:spPr>
        <p:txBody>
          <a:bodyPr wrap="square">
            <a:spAutoFit/>
          </a:bodyPr>
          <a:lstStyle/>
          <a:p>
            <a:pPr algn="just"/>
            <a:r>
              <a:rPr lang="uk-UA" sz="2000" b="1" i="1" dirty="0">
                <a:solidFill>
                  <a:srgbClr val="FF0000"/>
                </a:solidFill>
              </a:rPr>
              <a:t>Перелік</a:t>
            </a:r>
            <a:r>
              <a:rPr lang="uk-UA" sz="2000" dirty="0"/>
              <a:t> вибіркових навчальних дисциплін формується </a:t>
            </a:r>
            <a:r>
              <a:rPr lang="uk-UA" sz="2000" b="1" i="1" dirty="0">
                <a:solidFill>
                  <a:srgbClr val="FF0000"/>
                </a:solidFill>
              </a:rPr>
              <a:t>окремо</a:t>
            </a:r>
            <a:r>
              <a:rPr lang="uk-UA" sz="2000" dirty="0"/>
              <a:t> за першим (бакалаврським) та другим (магістерським) рівнями </a:t>
            </a:r>
            <a:r>
              <a:rPr lang="uk-UA" sz="2000" b="1" i="1" dirty="0">
                <a:solidFill>
                  <a:srgbClr val="FF0000"/>
                </a:solidFill>
              </a:rPr>
              <a:t>на навчальний рік у межах факультету (навчально-наукового інституту)</a:t>
            </a:r>
            <a:r>
              <a:rPr lang="uk-UA" sz="2000" dirty="0"/>
              <a:t>.</a:t>
            </a:r>
          </a:p>
          <a:p>
            <a:pPr algn="just"/>
            <a:endParaRPr lang="uk-UA" sz="2000" dirty="0"/>
          </a:p>
          <a:p>
            <a:pPr algn="just"/>
            <a:r>
              <a:rPr lang="uk-UA" sz="2000" b="1" i="1" dirty="0">
                <a:solidFill>
                  <a:srgbClr val="FF0000"/>
                </a:solidFill>
              </a:rPr>
              <a:t>Перелік</a:t>
            </a:r>
            <a:r>
              <a:rPr lang="uk-UA" sz="2000" dirty="0"/>
              <a:t> вибіркових навчальних дисциплін формується за третім (</a:t>
            </a:r>
            <a:r>
              <a:rPr lang="uk-UA" sz="2000" dirty="0" err="1"/>
              <a:t>освітньо</a:t>
            </a:r>
            <a:r>
              <a:rPr lang="uk-UA" sz="2000" dirty="0"/>
              <a:t>-науковим) рівнем </a:t>
            </a:r>
            <a:r>
              <a:rPr lang="uk-UA" sz="2000" b="1" i="1" dirty="0">
                <a:solidFill>
                  <a:srgbClr val="FF0000"/>
                </a:solidFill>
              </a:rPr>
              <a:t>на навчальний рік у межах аспірантури</a:t>
            </a:r>
            <a:r>
              <a:rPr lang="uk-UA" sz="2000" dirty="0"/>
              <a:t>.</a:t>
            </a:r>
          </a:p>
          <a:p>
            <a:pPr algn="just"/>
            <a:endParaRPr lang="uk-UA" sz="2000" dirty="0"/>
          </a:p>
          <a:p>
            <a:pPr algn="just"/>
            <a:r>
              <a:rPr lang="uk-UA" sz="2000" dirty="0"/>
              <a:t>До </a:t>
            </a:r>
            <a:r>
              <a:rPr lang="uk-UA" sz="2000" b="1" i="1" dirty="0">
                <a:solidFill>
                  <a:srgbClr val="FF0000"/>
                </a:solidFill>
              </a:rPr>
              <a:t>переліку</a:t>
            </a:r>
            <a:r>
              <a:rPr lang="uk-UA" sz="2000" dirty="0"/>
              <a:t> вибіркових навчальних дисциплін </a:t>
            </a:r>
            <a:r>
              <a:rPr lang="uk-UA" sz="2000" i="1" dirty="0">
                <a:solidFill>
                  <a:srgbClr val="0070C0"/>
                </a:solidFill>
              </a:rPr>
              <a:t>включаються дисципліни, які спрямовані на розвиток </a:t>
            </a:r>
            <a:r>
              <a:rPr lang="en-US" sz="2000" i="1" dirty="0">
                <a:solidFill>
                  <a:srgbClr val="0070C0"/>
                </a:solidFill>
              </a:rPr>
              <a:t>Soft Skills,</a:t>
            </a:r>
            <a:r>
              <a:rPr lang="uk-UA" sz="2000" i="1" dirty="0">
                <a:solidFill>
                  <a:srgbClr val="0070C0"/>
                </a:solidFill>
              </a:rPr>
              <a:t> та вибіркові фахові дисципліни</a:t>
            </a:r>
            <a:r>
              <a:rPr lang="uk-UA" sz="2000" dirty="0"/>
              <a:t>.</a:t>
            </a:r>
          </a:p>
          <a:p>
            <a:pPr algn="just"/>
            <a:endParaRPr lang="uk-UA" sz="2000" dirty="0"/>
          </a:p>
          <a:p>
            <a:pPr algn="just"/>
            <a:r>
              <a:rPr lang="uk-UA" sz="2000" b="1" i="1" dirty="0">
                <a:solidFill>
                  <a:srgbClr val="FF0000"/>
                </a:solidFill>
              </a:rPr>
              <a:t>Обсяг </a:t>
            </a:r>
            <a:r>
              <a:rPr lang="uk-UA" sz="2000" dirty="0"/>
              <a:t>вибіркових дисциплін, як правило, має бути </a:t>
            </a:r>
            <a:r>
              <a:rPr lang="uk-UA" sz="2000" b="1" i="1" dirty="0">
                <a:solidFill>
                  <a:srgbClr val="FF0000"/>
                </a:solidFill>
              </a:rPr>
              <a:t>кратний 4 кредитам ЄКТС</a:t>
            </a:r>
            <a:r>
              <a:rPr lang="uk-UA" sz="2000" dirty="0"/>
              <a:t>.</a:t>
            </a:r>
          </a:p>
          <a:p>
            <a:pPr algn="just"/>
            <a:endParaRPr lang="uk-UA" sz="2000" dirty="0"/>
          </a:p>
          <a:p>
            <a:pPr algn="just"/>
            <a:r>
              <a:rPr lang="uk-UA" sz="2000" b="1" i="1" dirty="0">
                <a:solidFill>
                  <a:srgbClr val="FF0000"/>
                </a:solidFill>
              </a:rPr>
              <a:t>Оновлення</a:t>
            </a:r>
            <a:r>
              <a:rPr lang="uk-UA" sz="2000" dirty="0"/>
              <a:t> переліку вибіркових дисциплін здійснюється </a:t>
            </a:r>
            <a:r>
              <a:rPr lang="uk-UA" sz="2000" b="1" i="1" dirty="0">
                <a:solidFill>
                  <a:srgbClr val="FF0000"/>
                </a:solidFill>
              </a:rPr>
              <a:t>кожного навчального року</a:t>
            </a:r>
            <a:r>
              <a:rPr lang="uk-UA" sz="2000" dirty="0"/>
              <a:t>.</a:t>
            </a:r>
          </a:p>
          <a:p>
            <a:endParaRPr lang="uk-UA" sz="2400" dirty="0">
              <a:latin typeface="+mj-lt"/>
              <a:ea typeface="+mj-ea"/>
              <a:cs typeface="+mj-cs"/>
            </a:endParaRPr>
          </a:p>
          <a:p>
            <a:endParaRPr lang="uk-UA" sz="2400" dirty="0">
              <a:latin typeface="+mj-lt"/>
              <a:ea typeface="+mj-ea"/>
              <a:cs typeface="+mj-cs"/>
            </a:endParaRPr>
          </a:p>
        </p:txBody>
      </p:sp>
    </p:spTree>
    <p:extLst>
      <p:ext uri="{BB962C8B-B14F-4D97-AF65-F5344CB8AC3E}">
        <p14:creationId xmlns:p14="http://schemas.microsoft.com/office/powerpoint/2010/main" val="22994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E42B0545-61E1-4802-811F-A38F4C618BF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2" name="Прямоугольник 1">
            <a:extLst>
              <a:ext uri="{FF2B5EF4-FFF2-40B4-BE49-F238E27FC236}">
                <a16:creationId xmlns:a16="http://schemas.microsoft.com/office/drawing/2014/main" id="{0C6CA8D1-2AAE-374E-D240-A60AF9CF6070}"/>
              </a:ext>
            </a:extLst>
          </p:cNvPr>
          <p:cNvSpPr/>
          <p:nvPr/>
        </p:nvSpPr>
        <p:spPr>
          <a:xfrm>
            <a:off x="480301" y="1267931"/>
            <a:ext cx="11051403" cy="4154984"/>
          </a:xfrm>
          <a:prstGeom prst="rect">
            <a:avLst/>
          </a:prstGeom>
        </p:spPr>
        <p:txBody>
          <a:bodyPr wrap="square">
            <a:spAutoFit/>
          </a:bodyPr>
          <a:lstStyle/>
          <a:p>
            <a:pPr algn="just"/>
            <a:r>
              <a:rPr lang="uk-UA" sz="2000" b="1" i="1" dirty="0">
                <a:solidFill>
                  <a:srgbClr val="FF0000"/>
                </a:solidFill>
              </a:rPr>
              <a:t>Для розгляду пропозицій кафедр</a:t>
            </a:r>
            <a:r>
              <a:rPr lang="uk-UA" sz="2000" dirty="0"/>
              <a:t> щодо формування та оновлення переліку вибіркових навчальних дисциплін за першим (бакалаврським) та другим (магістерським) рівнями розпорядженням декана факультету (директора навчально-наукового інституту) </a:t>
            </a:r>
            <a:r>
              <a:rPr lang="uk-UA" sz="2000" b="1" i="1" dirty="0">
                <a:solidFill>
                  <a:srgbClr val="FF0000"/>
                </a:solidFill>
              </a:rPr>
              <a:t>створюється робоча група</a:t>
            </a:r>
            <a:r>
              <a:rPr lang="uk-UA" sz="2000" dirty="0"/>
              <a:t>, до складу якої включаються декан (директор) або його заступник, завідувачі кафедр факультету (навчально-наукового інституту), представники студентства.</a:t>
            </a:r>
          </a:p>
          <a:p>
            <a:pPr algn="just"/>
            <a:endParaRPr lang="uk-UA" sz="2000" dirty="0"/>
          </a:p>
          <a:p>
            <a:pPr algn="just"/>
            <a:r>
              <a:rPr lang="uk-UA" sz="2000" b="1" i="1" dirty="0">
                <a:solidFill>
                  <a:srgbClr val="FF0000"/>
                </a:solidFill>
              </a:rPr>
              <a:t>Для розгляду пропозицій</a:t>
            </a:r>
            <a:r>
              <a:rPr lang="uk-UA" sz="2000" dirty="0"/>
              <a:t> кафедр щодо формування та оновлення переліку вибіркових навчальних дисциплін за третім (</a:t>
            </a:r>
            <a:r>
              <a:rPr lang="uk-UA" sz="2000" dirty="0" err="1"/>
              <a:t>освітньо</a:t>
            </a:r>
            <a:r>
              <a:rPr lang="uk-UA" sz="2000" dirty="0"/>
              <a:t>-науковим) рівнем розпорядженням завідувача аспірантури і докторантури </a:t>
            </a:r>
            <a:r>
              <a:rPr lang="uk-UA" sz="2000" b="1" i="1" dirty="0">
                <a:solidFill>
                  <a:srgbClr val="FF0000"/>
                </a:solidFill>
              </a:rPr>
              <a:t>створюється робоча група</a:t>
            </a:r>
            <a:r>
              <a:rPr lang="uk-UA" sz="2000" dirty="0"/>
              <a:t>, до складу якої включаються завідувач аспірантури і докторантури, наукові керівники аспірантів, представники здобувачів ступеня доктора філософії.</a:t>
            </a:r>
          </a:p>
          <a:p>
            <a:endParaRPr lang="uk-UA" sz="2400" dirty="0">
              <a:latin typeface="+mj-lt"/>
              <a:ea typeface="+mj-ea"/>
              <a:cs typeface="+mj-cs"/>
            </a:endParaRPr>
          </a:p>
        </p:txBody>
      </p:sp>
    </p:spTree>
    <p:extLst>
      <p:ext uri="{BB962C8B-B14F-4D97-AF65-F5344CB8AC3E}">
        <p14:creationId xmlns:p14="http://schemas.microsoft.com/office/powerpoint/2010/main" val="97042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11906"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70298" y="900332"/>
            <a:ext cx="11051403" cy="5324535"/>
          </a:xfrm>
          <a:prstGeom prst="rect">
            <a:avLst/>
          </a:prstGeom>
        </p:spPr>
        <p:txBody>
          <a:bodyPr wrap="square">
            <a:spAutoFit/>
          </a:bodyPr>
          <a:lstStyle/>
          <a:p>
            <a:pPr algn="just"/>
            <a:r>
              <a:rPr lang="uk-UA" sz="2000" b="1" i="1" dirty="0">
                <a:solidFill>
                  <a:srgbClr val="FF0000"/>
                </a:solidFill>
              </a:rPr>
              <a:t>На розгляд</a:t>
            </a:r>
            <a:r>
              <a:rPr lang="uk-UA" sz="2000" dirty="0"/>
              <a:t> робочій групі вибіркові навчальні дисципліни мають право пропонувати кафедри університету, </a:t>
            </a:r>
            <a:r>
              <a:rPr lang="uk-UA" sz="2000" b="1" i="1" dirty="0">
                <a:solidFill>
                  <a:srgbClr val="0070C0"/>
                </a:solidFill>
              </a:rPr>
              <a:t>які мають відповідне кадрове, навчально-методичне та матеріально-технічне забезпечення</a:t>
            </a:r>
            <a:r>
              <a:rPr lang="uk-UA" sz="2000" dirty="0"/>
              <a:t>.</a:t>
            </a:r>
          </a:p>
          <a:p>
            <a:endParaRPr lang="uk-UA" sz="2000" dirty="0"/>
          </a:p>
          <a:p>
            <a:r>
              <a:rPr lang="uk-UA" sz="2000" dirty="0"/>
              <a:t>Кафедра повинна подати на розгляд робочій групі:</a:t>
            </a:r>
          </a:p>
          <a:p>
            <a:r>
              <a:rPr lang="uk-UA" sz="2000" dirty="0"/>
              <a:t>− </a:t>
            </a:r>
            <a:r>
              <a:rPr lang="uk-UA" sz="2000" b="1" i="1" dirty="0">
                <a:solidFill>
                  <a:srgbClr val="FF0000"/>
                </a:solidFill>
              </a:rPr>
              <a:t>робочу програму навчальної дисципліни та </a:t>
            </a:r>
            <a:r>
              <a:rPr lang="uk-UA" sz="2000" b="1" i="1" dirty="0" err="1">
                <a:solidFill>
                  <a:srgbClr val="FF0000"/>
                </a:solidFill>
              </a:rPr>
              <a:t>силабус</a:t>
            </a:r>
            <a:r>
              <a:rPr lang="uk-UA" sz="2000" b="1" i="1" dirty="0">
                <a:solidFill>
                  <a:srgbClr val="FF0000"/>
                </a:solidFill>
              </a:rPr>
              <a:t>.</a:t>
            </a:r>
            <a:r>
              <a:rPr lang="uk-UA" sz="2000" dirty="0"/>
              <a:t> </a:t>
            </a:r>
          </a:p>
          <a:p>
            <a:pPr algn="just"/>
            <a:endParaRPr lang="uk-UA" sz="800" dirty="0"/>
          </a:p>
          <a:p>
            <a:pPr algn="just"/>
            <a:r>
              <a:rPr lang="uk-UA" sz="2000" b="1" i="1" dirty="0">
                <a:solidFill>
                  <a:srgbClr val="FF0000"/>
                </a:solidFill>
              </a:rPr>
              <a:t>Робоча програма</a:t>
            </a:r>
            <a:r>
              <a:rPr lang="uk-UA" sz="2000" dirty="0"/>
              <a:t> розробляється відповідно до рекомендацій, які наведені в </a:t>
            </a:r>
            <a:r>
              <a:rPr lang="uk-UA" sz="2000" b="1" i="1" dirty="0">
                <a:solidFill>
                  <a:srgbClr val="FF0000"/>
                </a:solidFill>
              </a:rPr>
              <a:t>Додатку Е</a:t>
            </a:r>
            <a:r>
              <a:rPr lang="uk-UA" sz="2000" dirty="0"/>
              <a:t> Положення про навчально-методичне забезпечення освітнього процесу НТУ «Дніпровська політехніка», що затверджене Вченою радою університету 22.01.2019, протокол № 2 (зі змінами та доповненнями, що затверджені Вченою радою 29.09.2022, протокол № 9) </a:t>
            </a:r>
            <a:r>
              <a:rPr lang="en-US" sz="2000" dirty="0">
                <a:hlinkClick r:id="rId2"/>
              </a:rPr>
              <a:t>http://surl.li/dnige</a:t>
            </a:r>
            <a:r>
              <a:rPr lang="uk-UA" sz="2000" dirty="0"/>
              <a:t> </a:t>
            </a:r>
          </a:p>
          <a:p>
            <a:endParaRPr lang="uk-UA" sz="800" dirty="0"/>
          </a:p>
          <a:p>
            <a:r>
              <a:rPr lang="uk-UA" sz="2000" b="1" i="1" dirty="0" err="1">
                <a:solidFill>
                  <a:srgbClr val="FF0000"/>
                </a:solidFill>
              </a:rPr>
              <a:t>Силабус</a:t>
            </a:r>
            <a:r>
              <a:rPr lang="uk-UA" sz="2000" dirty="0"/>
              <a:t> розробляється відповідно до Рекомендацій щодо створення силабусу навчальної дисципліни, що затверджені Вченою радою університету 25.06.2020, протокол № 6 </a:t>
            </a:r>
            <a:r>
              <a:rPr lang="en-US" sz="2000" dirty="0">
                <a:hlinkClick r:id="rId3"/>
              </a:rPr>
              <a:t>http://surl.li/ebjxa</a:t>
            </a:r>
            <a:r>
              <a:rPr lang="uk-UA" sz="2000" dirty="0"/>
              <a:t>  </a:t>
            </a:r>
          </a:p>
          <a:p>
            <a:endParaRPr lang="uk-UA" sz="2400" dirty="0"/>
          </a:p>
          <a:p>
            <a:endParaRPr lang="ru-RU" sz="2000" dirty="0">
              <a:latin typeface="+mj-lt"/>
              <a:ea typeface="+mj-ea"/>
              <a:cs typeface="+mj-cs"/>
            </a:endParaRPr>
          </a:p>
        </p:txBody>
      </p:sp>
    </p:spTree>
    <p:extLst>
      <p:ext uri="{BB962C8B-B14F-4D97-AF65-F5344CB8AC3E}">
        <p14:creationId xmlns:p14="http://schemas.microsoft.com/office/powerpoint/2010/main" val="392699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11906"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70298" y="759655"/>
            <a:ext cx="11051403" cy="6924973"/>
          </a:xfrm>
          <a:prstGeom prst="rect">
            <a:avLst/>
          </a:prstGeom>
        </p:spPr>
        <p:txBody>
          <a:bodyPr wrap="square">
            <a:spAutoFit/>
          </a:bodyPr>
          <a:lstStyle/>
          <a:p>
            <a:r>
              <a:rPr lang="uk-UA" sz="2000" dirty="0"/>
              <a:t>− </a:t>
            </a:r>
            <a:r>
              <a:rPr lang="uk-UA" sz="2000" b="1" i="1" dirty="0">
                <a:solidFill>
                  <a:srgbClr val="FF0000"/>
                </a:solidFill>
              </a:rPr>
              <a:t>кадрове забезпечення викладання навчальної дисципліни.</a:t>
            </a:r>
          </a:p>
          <a:p>
            <a:r>
              <a:rPr lang="uk-UA" sz="2000" dirty="0"/>
              <a:t>Кадрове забезпечення має відповідати пунктам </a:t>
            </a:r>
            <a:r>
              <a:rPr lang="uk-UA" sz="2000" b="1" dirty="0">
                <a:solidFill>
                  <a:srgbClr val="FF0000"/>
                </a:solidFill>
              </a:rPr>
              <a:t>36, 37 та 38 </a:t>
            </a:r>
            <a:r>
              <a:rPr lang="uk-UA" sz="2000" dirty="0"/>
              <a:t>Ліцензійних умов провадження освітньої діяльності </a:t>
            </a:r>
            <a:r>
              <a:rPr lang="en-US" sz="2000" dirty="0">
                <a:hlinkClick r:id="rId2"/>
              </a:rPr>
              <a:t>https://zakon.rada.gov.ua/laws/show/1187-2015-%D0%BF#Text</a:t>
            </a:r>
            <a:r>
              <a:rPr lang="uk-UA" sz="2000" dirty="0"/>
              <a:t> </a:t>
            </a:r>
          </a:p>
          <a:p>
            <a:r>
              <a:rPr lang="uk-UA" sz="2000" dirty="0"/>
              <a:t>Науково-педагогічні працівники, які забезпечують освітній процес, повинні мати </a:t>
            </a:r>
            <a:r>
              <a:rPr lang="uk-UA" sz="2000" b="1" dirty="0">
                <a:solidFill>
                  <a:srgbClr val="FF0000"/>
                </a:solidFill>
              </a:rPr>
              <a:t>не менше чотирьох досягнень у професійній діяльності за останні п’ять років</a:t>
            </a:r>
            <a:r>
              <a:rPr lang="uk-UA" sz="2000" dirty="0"/>
              <a:t>, визначених у пункті 38 Ліцензійних умов провадження освітньої діяльності.</a:t>
            </a:r>
          </a:p>
          <a:p>
            <a:r>
              <a:rPr lang="uk-UA" sz="2000" i="1" dirty="0">
                <a:solidFill>
                  <a:srgbClr val="0070C0"/>
                </a:solidFill>
              </a:rPr>
              <a:t>Відповідність освітньої та/або професійної кваліфікації науково-педагогічних працівників освітньому компоненту визначається:</a:t>
            </a:r>
          </a:p>
          <a:p>
            <a:pPr marL="342900" indent="-342900">
              <a:buFont typeface="Wingdings" panose="05000000000000000000" pitchFamily="2" charset="2"/>
              <a:buChar char="q"/>
            </a:pPr>
            <a:r>
              <a:rPr lang="uk-UA" sz="2000" dirty="0"/>
              <a:t>на підставі документів встановленого зразка про вищу освіту; присудження наукового ступеня (однакова за змістом спеціальність (предметна спеціальність, спеціалізація);</a:t>
            </a:r>
          </a:p>
          <a:p>
            <a:pPr marL="342900" indent="-342900">
              <a:buFont typeface="Wingdings" panose="05000000000000000000" pitchFamily="2" charset="2"/>
              <a:buChar char="q"/>
            </a:pPr>
            <a:r>
              <a:rPr lang="uk-UA" sz="2000" dirty="0"/>
              <a:t>наявність досвіду професійної діяльності за відповідним фахом (спеціальністю, спеціалізацією) не менше п’яти років (крім педагогічної, науково-педагогічної, наукової діяльності);</a:t>
            </a:r>
          </a:p>
          <a:p>
            <a:pPr marL="342900" indent="-342900">
              <a:buFont typeface="Wingdings" panose="05000000000000000000" pitchFamily="2" charset="2"/>
              <a:buChar char="q"/>
            </a:pPr>
            <a:r>
              <a:rPr lang="uk-UA" sz="2000" dirty="0"/>
              <a:t>керівництво (консультування) дисертації на здобуття наукового ступеня за спеціальністю, що була захищена в Україні або за кордоном;</a:t>
            </a:r>
          </a:p>
          <a:p>
            <a:pPr marL="342900" indent="-342900">
              <a:buFont typeface="Wingdings" panose="05000000000000000000" pitchFamily="2" charset="2"/>
              <a:buChar char="q"/>
            </a:pPr>
            <a:r>
              <a:rPr lang="uk-UA" sz="2000" dirty="0"/>
              <a:t>щонайменше п’ятьма публікаціями у наукових виданнях, які включені до переліку фахових видань України, до наукометричних баз, зокрема </a:t>
            </a:r>
            <a:r>
              <a:rPr lang="en-US" sz="2000" dirty="0"/>
              <a:t>Scopus, Web of Science Core Collection, </a:t>
            </a:r>
            <a:r>
              <a:rPr lang="uk-UA" sz="2000" dirty="0"/>
              <a:t>протягом останніх п’яти років.</a:t>
            </a:r>
          </a:p>
          <a:p>
            <a:endParaRPr lang="uk-UA" sz="2000" dirty="0"/>
          </a:p>
          <a:p>
            <a:endParaRPr lang="uk-UA" sz="2000" dirty="0"/>
          </a:p>
          <a:p>
            <a:endParaRPr lang="uk-UA" sz="2400" dirty="0"/>
          </a:p>
          <a:p>
            <a:endParaRPr lang="ru-RU" sz="2000" dirty="0">
              <a:latin typeface="+mj-lt"/>
              <a:ea typeface="+mj-ea"/>
              <a:cs typeface="+mj-cs"/>
            </a:endParaRPr>
          </a:p>
        </p:txBody>
      </p:sp>
    </p:spTree>
    <p:extLst>
      <p:ext uri="{BB962C8B-B14F-4D97-AF65-F5344CB8AC3E}">
        <p14:creationId xmlns:p14="http://schemas.microsoft.com/office/powerpoint/2010/main" val="378283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0"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64345" y="733278"/>
            <a:ext cx="11051403" cy="6001643"/>
          </a:xfrm>
          <a:prstGeom prst="rect">
            <a:avLst/>
          </a:prstGeom>
        </p:spPr>
        <p:txBody>
          <a:bodyPr wrap="square">
            <a:spAutoFit/>
          </a:bodyPr>
          <a:lstStyle/>
          <a:p>
            <a:r>
              <a:rPr lang="uk-UA" sz="2000" dirty="0"/>
              <a:t>− </a:t>
            </a:r>
            <a:r>
              <a:rPr lang="uk-UA" sz="2000" b="1" i="1" dirty="0">
                <a:solidFill>
                  <a:srgbClr val="FF0000"/>
                </a:solidFill>
              </a:rPr>
              <a:t>інші елементи навчально-методичного забезпечення дисципліни (авторські /</a:t>
            </a:r>
          </a:p>
          <a:p>
            <a:r>
              <a:rPr lang="uk-UA" sz="2000" b="1" i="1" dirty="0">
                <a:solidFill>
                  <a:srgbClr val="FF0000"/>
                </a:solidFill>
              </a:rPr>
              <a:t>у співавторстві).</a:t>
            </a:r>
          </a:p>
          <a:p>
            <a:pPr algn="just"/>
            <a:r>
              <a:rPr lang="uk-UA" sz="2000" dirty="0"/>
              <a:t>Навчально-методичне забезпечення дисциплін має відповідати вимогам Положення про порядок видання в світ інформаційно-методичного забезпечення освітнього процесу в НТУ «Дніпровська політехніка», що затверджене Вченою радою університету 25.06.2020, протокол № 6 (зі змінами та доповненнями, що затверджені Вченою радою 11.02.2021, протокол №3, 02.06.2022, протокол № 6) </a:t>
            </a:r>
            <a:r>
              <a:rPr lang="en-US" sz="2000" dirty="0">
                <a:hlinkClick r:id="rId2"/>
              </a:rPr>
              <a:t>http://surl.li/chnaq</a:t>
            </a:r>
            <a:r>
              <a:rPr lang="uk-UA" sz="2000" dirty="0"/>
              <a:t>  </a:t>
            </a:r>
            <a:r>
              <a:rPr lang="uk-UA" sz="2000" dirty="0">
                <a:solidFill>
                  <a:srgbClr val="FF0000"/>
                </a:solidFill>
              </a:rPr>
              <a:t> </a:t>
            </a:r>
          </a:p>
          <a:p>
            <a:endParaRPr lang="uk-UA" sz="800" dirty="0"/>
          </a:p>
          <a:p>
            <a:pPr algn="just"/>
            <a:r>
              <a:rPr lang="uk-UA" sz="2000" dirty="0">
                <a:latin typeface="+mj-lt"/>
                <a:ea typeface="+mj-ea"/>
                <a:cs typeface="+mj-cs"/>
              </a:rPr>
              <a:t>Сформований </a:t>
            </a:r>
            <a:r>
              <a:rPr lang="uk-UA" sz="2000" b="1" i="1" dirty="0">
                <a:solidFill>
                  <a:srgbClr val="FF0000"/>
                </a:solidFill>
                <a:latin typeface="+mj-lt"/>
                <a:ea typeface="+mj-ea"/>
                <a:cs typeface="+mj-cs"/>
              </a:rPr>
              <a:t>перелік вибіркових навчальних дисциплін</a:t>
            </a:r>
            <a:r>
              <a:rPr lang="uk-UA" sz="2000" dirty="0">
                <a:latin typeface="+mj-lt"/>
                <a:ea typeface="+mj-ea"/>
                <a:cs typeface="+mj-cs"/>
              </a:rPr>
              <a:t> за першим (бакалаврським) та другим (магістерським) рівнями </a:t>
            </a:r>
            <a:r>
              <a:rPr lang="uk-UA" sz="2000" b="1" i="1" dirty="0">
                <a:solidFill>
                  <a:srgbClr val="0070C0"/>
                </a:solidFill>
                <a:latin typeface="+mj-lt"/>
                <a:ea typeface="+mj-ea"/>
                <a:cs typeface="+mj-cs"/>
              </a:rPr>
              <a:t>затверджується вченою радою факультету (навчально-наукового інституту)</a:t>
            </a:r>
            <a:r>
              <a:rPr lang="uk-UA" sz="2000" b="1" i="1" dirty="0">
                <a:latin typeface="+mj-lt"/>
                <a:ea typeface="+mj-ea"/>
                <a:cs typeface="+mj-cs"/>
              </a:rPr>
              <a:t>.</a:t>
            </a:r>
          </a:p>
          <a:p>
            <a:pPr algn="just"/>
            <a:endParaRPr lang="uk-UA" sz="800" b="1" i="1" dirty="0">
              <a:solidFill>
                <a:srgbClr val="0070C0"/>
              </a:solidFill>
              <a:latin typeface="+mj-lt"/>
              <a:ea typeface="+mj-ea"/>
              <a:cs typeface="+mj-cs"/>
            </a:endParaRPr>
          </a:p>
          <a:p>
            <a:pPr algn="just"/>
            <a:r>
              <a:rPr lang="uk-UA" sz="2000" dirty="0">
                <a:latin typeface="+mj-lt"/>
                <a:ea typeface="+mj-ea"/>
                <a:cs typeface="+mj-cs"/>
              </a:rPr>
              <a:t>Сформований </a:t>
            </a:r>
            <a:r>
              <a:rPr lang="uk-UA" sz="2000" b="1" i="1" dirty="0">
                <a:solidFill>
                  <a:srgbClr val="FF0000"/>
                </a:solidFill>
                <a:latin typeface="+mj-lt"/>
                <a:ea typeface="+mj-ea"/>
                <a:cs typeface="+mj-cs"/>
              </a:rPr>
              <a:t>перелік вибіркових навчальних дисциплін</a:t>
            </a:r>
            <a:r>
              <a:rPr lang="uk-UA" sz="2000" dirty="0">
                <a:latin typeface="+mj-lt"/>
                <a:ea typeface="+mj-ea"/>
                <a:cs typeface="+mj-cs"/>
              </a:rPr>
              <a:t> за третім (</a:t>
            </a:r>
            <a:r>
              <a:rPr lang="uk-UA" sz="2000" dirty="0" err="1">
                <a:latin typeface="+mj-lt"/>
                <a:ea typeface="+mj-ea"/>
                <a:cs typeface="+mj-cs"/>
              </a:rPr>
              <a:t>освітньо</a:t>
            </a:r>
            <a:r>
              <a:rPr lang="uk-UA" sz="2000" dirty="0">
                <a:latin typeface="+mj-lt"/>
                <a:ea typeface="+mj-ea"/>
                <a:cs typeface="+mj-cs"/>
              </a:rPr>
              <a:t>-науковим) рівнем </a:t>
            </a:r>
            <a:r>
              <a:rPr lang="uk-UA" sz="2000" b="1" i="1" dirty="0">
                <a:solidFill>
                  <a:srgbClr val="0070C0"/>
                </a:solidFill>
                <a:latin typeface="+mj-lt"/>
                <a:ea typeface="+mj-ea"/>
                <a:cs typeface="+mj-cs"/>
              </a:rPr>
              <a:t>затверджується завідувачем аспірантури і докторантури</a:t>
            </a:r>
            <a:r>
              <a:rPr lang="uk-UA" sz="2000" dirty="0">
                <a:latin typeface="+mj-lt"/>
                <a:ea typeface="+mj-ea"/>
                <a:cs typeface="+mj-cs"/>
              </a:rPr>
              <a:t>. </a:t>
            </a:r>
          </a:p>
          <a:p>
            <a:pPr algn="just"/>
            <a:endParaRPr lang="uk-UA" sz="800" dirty="0">
              <a:latin typeface="+mj-lt"/>
              <a:ea typeface="+mj-ea"/>
              <a:cs typeface="+mj-cs"/>
            </a:endParaRPr>
          </a:p>
          <a:p>
            <a:pPr algn="just"/>
            <a:r>
              <a:rPr lang="uk-UA" sz="2000" b="1" i="1" dirty="0">
                <a:solidFill>
                  <a:srgbClr val="FF0000"/>
                </a:solidFill>
                <a:latin typeface="+mj-lt"/>
                <a:ea typeface="+mj-ea"/>
                <a:cs typeface="+mj-cs"/>
              </a:rPr>
              <a:t>Затверджений перелік </a:t>
            </a:r>
            <a:r>
              <a:rPr lang="uk-UA" sz="2000" dirty="0">
                <a:latin typeface="+mj-lt"/>
                <a:ea typeface="+mj-ea"/>
                <a:cs typeface="+mj-cs"/>
              </a:rPr>
              <a:t>вибіркових навчальних дисциплін має бути </a:t>
            </a:r>
            <a:r>
              <a:rPr lang="uk-UA" sz="2000" b="1" i="1" dirty="0">
                <a:solidFill>
                  <a:srgbClr val="FF0000"/>
                </a:solidFill>
                <a:latin typeface="+mj-lt"/>
                <a:ea typeface="+mj-ea"/>
                <a:cs typeface="+mj-cs"/>
              </a:rPr>
              <a:t>розміщений на сайті </a:t>
            </a:r>
            <a:r>
              <a:rPr lang="uk-UA" sz="2000" dirty="0">
                <a:latin typeface="+mj-lt"/>
                <a:ea typeface="+mj-ea"/>
                <a:cs typeface="+mj-cs"/>
              </a:rPr>
              <a:t>університету на сторінці факультету (навчально-наукового інституту, відділу аспірантури і докторантури).</a:t>
            </a:r>
          </a:p>
          <a:p>
            <a:pPr algn="just"/>
            <a:r>
              <a:rPr lang="uk-UA" sz="2000" b="1" i="1" dirty="0">
                <a:solidFill>
                  <a:srgbClr val="FF0000"/>
                </a:solidFill>
                <a:latin typeface="+mj-lt"/>
                <a:ea typeface="+mj-ea"/>
                <a:cs typeface="+mj-cs"/>
              </a:rPr>
              <a:t>Завідувачі кафедр </a:t>
            </a:r>
            <a:r>
              <a:rPr lang="uk-UA" sz="2000" dirty="0">
                <a:latin typeface="+mj-lt"/>
                <a:ea typeface="+mj-ea"/>
                <a:cs typeface="+mj-cs"/>
              </a:rPr>
              <a:t>відповідно до затвердженого переліку </a:t>
            </a:r>
            <a:r>
              <a:rPr lang="uk-UA" sz="2000" b="1" i="1" dirty="0">
                <a:solidFill>
                  <a:srgbClr val="FF0000"/>
                </a:solidFill>
                <a:latin typeface="+mj-lt"/>
                <a:ea typeface="+mj-ea"/>
                <a:cs typeface="+mj-cs"/>
              </a:rPr>
              <a:t>забезпечують оприлюднення</a:t>
            </a:r>
            <a:r>
              <a:rPr lang="uk-UA" sz="2000" dirty="0">
                <a:latin typeface="+mj-lt"/>
                <a:ea typeface="+mj-ea"/>
                <a:cs typeface="+mj-cs"/>
              </a:rPr>
              <a:t> на сайті робочих програм та </a:t>
            </a:r>
            <a:r>
              <a:rPr lang="uk-UA" sz="2000" dirty="0" err="1">
                <a:latin typeface="+mj-lt"/>
                <a:ea typeface="+mj-ea"/>
                <a:cs typeface="+mj-cs"/>
              </a:rPr>
              <a:t>силабусів</a:t>
            </a:r>
            <a:r>
              <a:rPr lang="uk-UA" sz="2000" dirty="0">
                <a:latin typeface="+mj-lt"/>
                <a:ea typeface="+mj-ea"/>
                <a:cs typeface="+mj-cs"/>
              </a:rPr>
              <a:t> навчальних дисциплін.</a:t>
            </a:r>
            <a:r>
              <a:rPr lang="ru-RU" sz="2000" dirty="0">
                <a:latin typeface="+mj-lt"/>
                <a:ea typeface="+mj-ea"/>
                <a:cs typeface="+mj-cs"/>
              </a:rPr>
              <a:t> </a:t>
            </a:r>
            <a:endParaRPr lang="uk-UA" sz="2000" dirty="0">
              <a:latin typeface="+mj-lt"/>
              <a:ea typeface="+mj-ea"/>
              <a:cs typeface="+mj-cs"/>
            </a:endParaRPr>
          </a:p>
          <a:p>
            <a:pPr algn="just"/>
            <a:endParaRPr lang="uk-UA" sz="2000" dirty="0">
              <a:latin typeface="+mj-lt"/>
              <a:ea typeface="+mj-ea"/>
              <a:cs typeface="+mj-cs"/>
            </a:endParaRPr>
          </a:p>
        </p:txBody>
      </p:sp>
    </p:spTree>
    <p:extLst>
      <p:ext uri="{BB962C8B-B14F-4D97-AF65-F5344CB8AC3E}">
        <p14:creationId xmlns:p14="http://schemas.microsoft.com/office/powerpoint/2010/main" val="290732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7" name="Заголовок 1"/>
          <p:cNvSpPr txBox="1">
            <a:spLocks/>
          </p:cNvSpPr>
          <p:nvPr/>
        </p:nvSpPr>
        <p:spPr>
          <a:xfrm>
            <a:off x="589958" y="1020542"/>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i="1" dirty="0">
                <a:solidFill>
                  <a:srgbClr val="FF0000"/>
                </a:solidFill>
                <a:latin typeface="Arial" charset="0"/>
                <a:ea typeface="+mn-ea"/>
                <a:cs typeface="+mn-cs"/>
              </a:rPr>
              <a:t>Вибір навчальних дисциплін</a:t>
            </a:r>
            <a:r>
              <a:rPr lang="uk-UA" sz="2000" dirty="0">
                <a:latin typeface="Arial" charset="0"/>
                <a:ea typeface="+mn-ea"/>
                <a:cs typeface="+mn-cs"/>
              </a:rPr>
              <a:t> здійснюється здобувачами вищої освіти </a:t>
            </a:r>
            <a:r>
              <a:rPr lang="uk-UA" sz="2000" b="1" i="1" dirty="0">
                <a:solidFill>
                  <a:srgbClr val="FF0000"/>
                </a:solidFill>
                <a:latin typeface="Arial" charset="0"/>
                <a:ea typeface="+mn-ea"/>
                <a:cs typeface="+mn-cs"/>
              </a:rPr>
              <a:t>на кожен навчальний рік</a:t>
            </a:r>
            <a:r>
              <a:rPr lang="uk-UA" sz="2000" dirty="0">
                <a:latin typeface="Arial" charset="0"/>
                <a:ea typeface="+mn-ea"/>
                <a:cs typeface="+mn-cs"/>
              </a:rPr>
              <a:t> через особистий кабінет на сайті Дистанційної освіти, а також шляхом подання до деканату (відділу аспірантури і докторантури) письмової заяви, електронного листа тощо.</a:t>
            </a:r>
          </a:p>
          <a:p>
            <a:pPr algn="just">
              <a:lnSpc>
                <a:spcPct val="110000"/>
              </a:lnSpc>
            </a:pPr>
            <a:endParaRPr lang="uk-UA" sz="800" dirty="0">
              <a:latin typeface="Arial" charset="0"/>
              <a:ea typeface="+mn-ea"/>
              <a:cs typeface="+mn-cs"/>
            </a:endParaRPr>
          </a:p>
          <a:p>
            <a:pPr algn="just">
              <a:lnSpc>
                <a:spcPct val="110000"/>
              </a:lnSpc>
            </a:pPr>
            <a:endParaRPr lang="uk-UA" sz="2000" dirty="0">
              <a:latin typeface="Arial" charset="0"/>
              <a:ea typeface="+mn-ea"/>
              <a:cs typeface="+mn-cs"/>
            </a:endParaRPr>
          </a:p>
          <a:p>
            <a:pPr algn="just">
              <a:lnSpc>
                <a:spcPct val="110000"/>
              </a:lnSpc>
            </a:pPr>
            <a:r>
              <a:rPr lang="uk-UA" sz="2000" b="1" i="1" dirty="0">
                <a:solidFill>
                  <a:srgbClr val="FF0000"/>
                </a:solidFill>
                <a:latin typeface="Arial" charset="0"/>
                <a:ea typeface="+mn-ea"/>
                <a:cs typeface="+mn-cs"/>
              </a:rPr>
              <a:t>Вибір навчальних дисциплін</a:t>
            </a:r>
            <a:r>
              <a:rPr lang="uk-UA" sz="2000" dirty="0">
                <a:latin typeface="Arial" charset="0"/>
                <a:ea typeface="+mn-ea"/>
                <a:cs typeface="+mn-cs"/>
              </a:rPr>
              <a:t> здобувачами вищої освіти, які навчаються на відповідному рівні вищої освіти, з урахуванням терміну навчання </a:t>
            </a:r>
            <a:r>
              <a:rPr lang="uk-UA" sz="2000" b="1" i="1" dirty="0">
                <a:solidFill>
                  <a:srgbClr val="FF0000"/>
                </a:solidFill>
                <a:latin typeface="Arial" charset="0"/>
                <a:ea typeface="+mn-ea"/>
                <a:cs typeface="+mn-cs"/>
              </a:rPr>
              <a:t>здійснюється</a:t>
            </a:r>
            <a:r>
              <a:rPr lang="uk-UA" sz="2000" dirty="0">
                <a:latin typeface="Arial" charset="0"/>
                <a:ea typeface="+mn-ea"/>
                <a:cs typeface="+mn-cs"/>
              </a:rPr>
              <a:t>:</a:t>
            </a:r>
          </a:p>
          <a:p>
            <a:pPr algn="just">
              <a:lnSpc>
                <a:spcPct val="110000"/>
              </a:lnSpc>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dirty="0">
                <a:latin typeface="Arial" charset="0"/>
                <a:ea typeface="+mn-ea"/>
                <a:cs typeface="+mn-cs"/>
              </a:rPr>
              <a:t>для першого (бакалаврського) рівня (нормативний термін навчання) – у навчальному році, що передує року їх вивчення;</a:t>
            </a:r>
          </a:p>
          <a:p>
            <a:pPr marL="171450" indent="-171450" algn="just">
              <a:lnSpc>
                <a:spcPct val="110000"/>
              </a:lnSpc>
              <a:buFont typeface="Wingdings" panose="05000000000000000000" pitchFamily="2" charset="2"/>
              <a:buChar char="q"/>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dirty="0">
                <a:latin typeface="Arial" charset="0"/>
                <a:ea typeface="+mn-ea"/>
                <a:cs typeface="+mn-cs"/>
              </a:rPr>
              <a:t>для першого (бакалаврського) рівня (скорочений термін навчання) – на першому курсі в осінньому семестрі для їх вивчення у весняному семестрі, а для вивчення на наступних курсах – у навчальному році, що передує року їх вивчення;</a:t>
            </a:r>
          </a:p>
          <a:p>
            <a:pPr algn="just">
              <a:lnSpc>
                <a:spcPct val="110000"/>
              </a:lnSpc>
            </a:pPr>
            <a:endParaRPr lang="uk-UA" sz="800" dirty="0">
              <a:latin typeface="Arial" charset="0"/>
              <a:ea typeface="+mn-ea"/>
              <a:cs typeface="+mn-cs"/>
            </a:endParaRP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Tree>
    <p:extLst>
      <p:ext uri="{BB962C8B-B14F-4D97-AF65-F5344CB8AC3E}">
        <p14:creationId xmlns:p14="http://schemas.microsoft.com/office/powerpoint/2010/main" val="115721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7" name="Заголовок 1"/>
          <p:cNvSpPr txBox="1">
            <a:spLocks/>
          </p:cNvSpPr>
          <p:nvPr/>
        </p:nvSpPr>
        <p:spPr>
          <a:xfrm>
            <a:off x="507124" y="74844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marL="342900" indent="-342900" algn="just">
              <a:lnSpc>
                <a:spcPct val="110000"/>
              </a:lnSpc>
              <a:buFont typeface="Wingdings" panose="05000000000000000000" pitchFamily="2" charset="2"/>
              <a:buChar char="q"/>
            </a:pPr>
            <a:r>
              <a:rPr lang="uk-UA" sz="2000" dirty="0">
                <a:latin typeface="Arial" charset="0"/>
                <a:ea typeface="+mn-ea"/>
                <a:cs typeface="+mn-cs"/>
              </a:rPr>
              <a:t>для другого (магістерського) рівня (за освітньо-професійною програмою) – на першому курсі в осінньому семестрі для їх вивчення у весняному семестрі та/або у весняному семестрі для їх вивчення на другому курсі;</a:t>
            </a:r>
          </a:p>
          <a:p>
            <a:pPr algn="just">
              <a:lnSpc>
                <a:spcPct val="110000"/>
              </a:lnSpc>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dirty="0">
                <a:latin typeface="Arial" charset="0"/>
                <a:ea typeface="+mn-ea"/>
                <a:cs typeface="+mn-cs"/>
              </a:rPr>
              <a:t>для другого (магістерського) рівня (за </a:t>
            </a:r>
            <a:r>
              <a:rPr lang="uk-UA" sz="2000" dirty="0" err="1">
                <a:latin typeface="Arial" charset="0"/>
                <a:ea typeface="+mn-ea"/>
                <a:cs typeface="+mn-cs"/>
              </a:rPr>
              <a:t>освітньо</a:t>
            </a:r>
            <a:r>
              <a:rPr lang="uk-UA" sz="2000" dirty="0">
                <a:latin typeface="Arial" charset="0"/>
                <a:ea typeface="+mn-ea"/>
                <a:cs typeface="+mn-cs"/>
              </a:rPr>
              <a:t>-науковою програмою) – на першому курсі в осінньому семестрі для їх вивчення у весняному семестрі та у весняному семестрі для їх вивчення на другому курсі;</a:t>
            </a:r>
          </a:p>
          <a:p>
            <a:pPr algn="just">
              <a:lnSpc>
                <a:spcPct val="110000"/>
              </a:lnSpc>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dirty="0">
                <a:latin typeface="Arial" charset="0"/>
                <a:ea typeface="+mn-ea"/>
                <a:cs typeface="+mn-cs"/>
              </a:rPr>
              <a:t>для третього (</a:t>
            </a:r>
            <a:r>
              <a:rPr lang="uk-UA" sz="2000" dirty="0" err="1">
                <a:latin typeface="Arial" charset="0"/>
                <a:ea typeface="+mn-ea"/>
                <a:cs typeface="+mn-cs"/>
              </a:rPr>
              <a:t>освітньо</a:t>
            </a:r>
            <a:r>
              <a:rPr lang="uk-UA" sz="2000" dirty="0">
                <a:latin typeface="Arial" charset="0"/>
                <a:ea typeface="+mn-ea"/>
                <a:cs typeface="+mn-cs"/>
              </a:rPr>
              <a:t>-наукового) рівня – на першому курсі у весняному семестрі (під час проміжної атестації) для їх вивчення на другому курсі.</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Інформування здобувачів вищої освіти щодо запропонованого переліку вибіркових навчальних дисциплін здійснюється через кураторів, деканати, відділ аспірантури і докторантури, гарантів освітніх програм, а також кафедри, що будуть викладати вибіркові дисципліни. </a:t>
            </a:r>
          </a:p>
          <a:p>
            <a:pPr algn="just">
              <a:lnSpc>
                <a:spcPct val="110000"/>
              </a:lnSpc>
            </a:pPr>
            <a:r>
              <a:rPr lang="uk-UA" sz="2000" dirty="0">
                <a:latin typeface="Arial" charset="0"/>
                <a:ea typeface="+mn-ea"/>
                <a:cs typeface="+mn-cs"/>
              </a:rPr>
              <a:t>Викладачі кафедр презентують змістовну частину вибіркових навчальних дисциплін, надають інформацію щодо їх ролі в забезпеченні професійної підготовки й визначають вимоги до базових знань для їх вивчення.</a:t>
            </a: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Tree>
    <p:extLst>
      <p:ext uri="{BB962C8B-B14F-4D97-AF65-F5344CB8AC3E}">
        <p14:creationId xmlns:p14="http://schemas.microsoft.com/office/powerpoint/2010/main" val="425384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98750" y="818318"/>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i="1" dirty="0">
                <a:solidFill>
                  <a:srgbClr val="FF0000"/>
                </a:solidFill>
                <a:latin typeface="Arial" charset="0"/>
                <a:ea typeface="+mn-ea"/>
                <a:cs typeface="+mn-cs"/>
              </a:rPr>
              <a:t>Мінімальна чисельність </a:t>
            </a:r>
            <a:r>
              <a:rPr lang="uk-UA" sz="2000" dirty="0">
                <a:latin typeface="Arial" charset="0"/>
                <a:ea typeface="+mn-ea"/>
                <a:cs typeface="+mn-cs"/>
              </a:rPr>
              <a:t>здобувачів вищої освіти, необхідна для формування груп з вивчення:</a:t>
            </a:r>
          </a:p>
          <a:p>
            <a:pPr marL="342900" indent="-342900" algn="just">
              <a:lnSpc>
                <a:spcPct val="110000"/>
              </a:lnSpc>
              <a:buFont typeface="Wingdings" panose="05000000000000000000" pitchFamily="2" charset="2"/>
              <a:buChar char="Ø"/>
            </a:pPr>
            <a:r>
              <a:rPr lang="uk-UA" sz="2000" dirty="0">
                <a:latin typeface="Arial" charset="0"/>
                <a:ea typeface="+mn-ea"/>
                <a:cs typeface="+mn-cs"/>
              </a:rPr>
              <a:t>вибіркових фахових навчальних дисциплін, визначається робочою групою з формування (оновлення) переліку;</a:t>
            </a:r>
          </a:p>
          <a:p>
            <a:pPr marL="342900" indent="-342900" algn="just">
              <a:lnSpc>
                <a:spcPct val="110000"/>
              </a:lnSpc>
              <a:buFont typeface="Wingdings" panose="05000000000000000000" pitchFamily="2" charset="2"/>
              <a:buChar char="Ø"/>
            </a:pPr>
            <a:r>
              <a:rPr lang="uk-UA" sz="2000" dirty="0">
                <a:latin typeface="Arial" charset="0"/>
                <a:ea typeface="+mn-ea"/>
                <a:cs typeface="+mn-cs"/>
              </a:rPr>
              <a:t>вибіркових навчальних дисциплін, які спрямовані на розвиток </a:t>
            </a:r>
            <a:r>
              <a:rPr lang="en-US" sz="2000" dirty="0">
                <a:latin typeface="Arial" charset="0"/>
                <a:ea typeface="+mn-ea"/>
                <a:cs typeface="+mn-cs"/>
              </a:rPr>
              <a:t>Soft Skills,</a:t>
            </a:r>
            <a:r>
              <a:rPr lang="uk-UA" sz="2000" dirty="0">
                <a:latin typeface="Arial" charset="0"/>
                <a:ea typeface="+mn-ea"/>
                <a:cs typeface="+mn-cs"/>
              </a:rPr>
              <a:t> становить, як правило, не менше ніж </a:t>
            </a:r>
            <a:r>
              <a:rPr lang="uk-UA" sz="2000" b="1" i="1" dirty="0">
                <a:solidFill>
                  <a:srgbClr val="FF0000"/>
                </a:solidFill>
                <a:latin typeface="Arial" charset="0"/>
                <a:ea typeface="+mn-ea"/>
                <a:cs typeface="+mn-cs"/>
              </a:rPr>
              <a:t>п’ятнадцять осіб </a:t>
            </a:r>
            <a:r>
              <a:rPr lang="uk-UA" sz="2000" dirty="0">
                <a:latin typeface="Arial" charset="0"/>
                <a:ea typeface="+mn-ea"/>
                <a:cs typeface="+mn-cs"/>
              </a:rPr>
              <a:t>для першого (бакалаврського) та другого (магістерського) рівнів та не менше ніж </a:t>
            </a:r>
            <a:r>
              <a:rPr lang="uk-UA" sz="2000" b="1" i="1" dirty="0">
                <a:solidFill>
                  <a:srgbClr val="FF0000"/>
                </a:solidFill>
                <a:latin typeface="Arial" charset="0"/>
                <a:ea typeface="+mn-ea"/>
                <a:cs typeface="+mn-cs"/>
              </a:rPr>
              <a:t>п’ять осіб </a:t>
            </a:r>
            <a:r>
              <a:rPr lang="uk-UA" sz="2000" dirty="0">
                <a:latin typeface="Arial" charset="0"/>
                <a:ea typeface="+mn-ea"/>
                <a:cs typeface="+mn-cs"/>
              </a:rPr>
              <a:t>для третього (</a:t>
            </a:r>
            <a:r>
              <a:rPr lang="uk-UA" sz="2000" dirty="0" err="1">
                <a:latin typeface="Arial" charset="0"/>
                <a:ea typeface="+mn-ea"/>
                <a:cs typeface="+mn-cs"/>
              </a:rPr>
              <a:t>освітньо</a:t>
            </a:r>
            <a:r>
              <a:rPr lang="uk-UA" sz="2000" dirty="0">
                <a:latin typeface="Arial" charset="0"/>
                <a:ea typeface="+mn-ea"/>
                <a:cs typeface="+mn-cs"/>
              </a:rPr>
              <a:t>-наукового) рівня.</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Потоки для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dirty="0">
                <a:latin typeface="Arial" charset="0"/>
                <a:ea typeface="+mn-ea"/>
                <a:cs typeface="+mn-cs"/>
              </a:rPr>
              <a:t>можуть комплектуватися зі здобувачів вищої освіти різних спеціальностей та факультетів (інститутів).</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У випадку, якщо здобувач вищої освіти обрав з переліку таку дисципліну, для вивчення якої не формується група внаслідок невідповідності чисельності здобувачів мінімально встановленій, то він має зробити додатковий (повторний) вибір з переліку вибіркових навчальних дисциплін, за якими вже сформовані групи для викладання.</a:t>
            </a:r>
          </a:p>
        </p:txBody>
      </p:sp>
    </p:spTree>
    <p:extLst>
      <p:ext uri="{BB962C8B-B14F-4D97-AF65-F5344CB8AC3E}">
        <p14:creationId xmlns:p14="http://schemas.microsoft.com/office/powerpoint/2010/main" val="288097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89225" y="875468"/>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Потоки для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dirty="0">
                <a:latin typeface="Arial" charset="0"/>
                <a:ea typeface="+mn-ea"/>
                <a:cs typeface="+mn-cs"/>
              </a:rPr>
              <a:t>можуть комплектуватися зі здобувачів вищої освіти різних спеціальностей та факультетів (навчально-наукових інститутів).</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У випадку, якщо здобувач вищої освіти обрав з переліку таку дисципліну, для вивчення якої не формується група внаслідок невідповідності чисельності здобувачів мінімально встановленій, то він має зробити додатковий (повторний) вибір з переліку вибіркових навчальних дисциплін, за якими вже сформовані групи для викладання.</a:t>
            </a:r>
            <a:endParaRPr lang="en-US" sz="2000" dirty="0">
              <a:latin typeface="Arial" charset="0"/>
              <a:ea typeface="+mn-ea"/>
              <a:cs typeface="+mn-cs"/>
            </a:endParaRPr>
          </a:p>
          <a:p>
            <a:pPr algn="just">
              <a:lnSpc>
                <a:spcPct val="110000"/>
              </a:lnSpc>
            </a:pPr>
            <a:endParaRPr lang="en-US" sz="2000" dirty="0">
              <a:latin typeface="Arial" charset="0"/>
              <a:ea typeface="+mn-ea"/>
              <a:cs typeface="+mn-cs"/>
            </a:endParaRPr>
          </a:p>
          <a:p>
            <a:pPr algn="just">
              <a:lnSpc>
                <a:spcPct val="110000"/>
              </a:lnSpc>
            </a:pPr>
            <a:r>
              <a:rPr lang="uk-UA" sz="2000" dirty="0">
                <a:latin typeface="Arial" charset="0"/>
                <a:ea typeface="+mn-ea"/>
                <a:cs typeface="+mn-cs"/>
              </a:rPr>
              <a:t>Здобувач вищої освіти, який з поважної причини не обрав дисципліни у встановлені терміни, має право визначитися з вибором дисциплін протягом першого тижня навчання поточного навчального року, але в межах сформованих потоків.</a:t>
            </a:r>
          </a:p>
          <a:p>
            <a:pPr algn="just">
              <a:lnSpc>
                <a:spcPct val="110000"/>
              </a:lnSpc>
            </a:pPr>
            <a:endParaRPr lang="uk-UA" sz="2000" dirty="0">
              <a:latin typeface="Arial" charset="0"/>
              <a:ea typeface="+mn-ea"/>
              <a:cs typeface="+mn-cs"/>
            </a:endParaRPr>
          </a:p>
        </p:txBody>
      </p:sp>
    </p:spTree>
    <p:extLst>
      <p:ext uri="{BB962C8B-B14F-4D97-AF65-F5344CB8AC3E}">
        <p14:creationId xmlns:p14="http://schemas.microsoft.com/office/powerpoint/2010/main" val="306861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89225" y="875468"/>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i="1" dirty="0">
                <a:solidFill>
                  <a:srgbClr val="FF0000"/>
                </a:solidFill>
                <a:latin typeface="Arial" charset="0"/>
                <a:ea typeface="+mn-ea"/>
                <a:cs typeface="+mn-cs"/>
              </a:rPr>
              <a:t>Вибіркова частина </a:t>
            </a:r>
            <a:r>
              <a:rPr lang="uk-UA" sz="2000" dirty="0">
                <a:latin typeface="Arial" charset="0"/>
                <a:ea typeface="+mn-ea"/>
                <a:cs typeface="+mn-cs"/>
              </a:rPr>
              <a:t>освітньої програми в </a:t>
            </a:r>
            <a:r>
              <a:rPr lang="uk-UA" sz="2000" b="1" i="1" dirty="0">
                <a:solidFill>
                  <a:srgbClr val="FF0000"/>
                </a:solidFill>
                <a:latin typeface="Arial" charset="0"/>
                <a:ea typeface="+mn-ea"/>
                <a:cs typeface="+mn-cs"/>
              </a:rPr>
              <a:t>повному обсязі </a:t>
            </a:r>
            <a:r>
              <a:rPr lang="uk-UA" sz="2000" dirty="0">
                <a:latin typeface="Arial" charset="0"/>
                <a:ea typeface="+mn-ea"/>
                <a:cs typeface="+mn-cs"/>
              </a:rPr>
              <a:t>включається до </a:t>
            </a:r>
            <a:r>
              <a:rPr lang="uk-UA" sz="2000" b="1" i="1" dirty="0">
                <a:solidFill>
                  <a:srgbClr val="FF0000"/>
                </a:solidFill>
                <a:latin typeface="Arial" charset="0"/>
                <a:ea typeface="+mn-ea"/>
                <a:cs typeface="+mn-cs"/>
              </a:rPr>
              <a:t>індивідуального навчального плану</a:t>
            </a:r>
            <a:r>
              <a:rPr lang="uk-UA" sz="2000" dirty="0">
                <a:latin typeface="Arial" charset="0"/>
                <a:ea typeface="+mn-ea"/>
                <a:cs typeface="+mn-cs"/>
              </a:rPr>
              <a:t> здобувача вищої освіти.</a:t>
            </a:r>
          </a:p>
          <a:p>
            <a:pPr algn="just">
              <a:lnSpc>
                <a:spcPct val="110000"/>
              </a:lnSpc>
            </a:pPr>
            <a:r>
              <a:rPr lang="uk-UA" sz="2000" dirty="0">
                <a:latin typeface="Arial" charset="0"/>
                <a:ea typeface="+mn-ea"/>
                <a:cs typeface="+mn-cs"/>
              </a:rPr>
              <a:t>Індивідуальний навчальний план формується за результатами особистого вибору здобувачем вищої освіти дисциплін в обсязі, передбаченому відповідною освітньою програмою, з урахуванням вимог освітньої програми щодо вивчення її обов’язкових компонентів.</a:t>
            </a:r>
            <a:endParaRPr lang="en-US" sz="2000" dirty="0">
              <a:latin typeface="Arial" charset="0"/>
              <a:ea typeface="+mn-ea"/>
              <a:cs typeface="+mn-cs"/>
            </a:endParaRPr>
          </a:p>
          <a:p>
            <a:pPr algn="just">
              <a:lnSpc>
                <a:spcPct val="110000"/>
              </a:lnSpc>
            </a:pPr>
            <a:r>
              <a:rPr lang="uk-UA" sz="2000" b="1" i="1" dirty="0">
                <a:solidFill>
                  <a:srgbClr val="FF0000"/>
                </a:solidFill>
                <a:effectLst/>
                <a:latin typeface="+mn-lt"/>
                <a:ea typeface="Calibri" panose="020F0502020204030204" pitchFamily="34" charset="0"/>
                <a:cs typeface="Times New Roman" panose="02020603050405020304" pitchFamily="18" charset="0"/>
              </a:rPr>
              <a:t>Індивідуальні навчальні плани</a:t>
            </a:r>
            <a:r>
              <a:rPr lang="uk-UA" sz="2000" dirty="0">
                <a:effectLst/>
                <a:latin typeface="+mn-lt"/>
                <a:ea typeface="Calibri" panose="020F0502020204030204" pitchFamily="34" charset="0"/>
                <a:cs typeface="Times New Roman" panose="02020603050405020304" pitchFamily="18" charset="0"/>
              </a:rPr>
              <a:t> складаються </a:t>
            </a:r>
            <a:r>
              <a:rPr lang="uk-UA" sz="2000" b="1" i="1" dirty="0">
                <a:solidFill>
                  <a:srgbClr val="FF0000"/>
                </a:solidFill>
                <a:effectLst/>
                <a:latin typeface="+mn-lt"/>
                <a:ea typeface="Calibri" panose="020F0502020204030204" pitchFamily="34" charset="0"/>
                <a:cs typeface="Times New Roman" panose="02020603050405020304" pitchFamily="18" charset="0"/>
              </a:rPr>
              <a:t>на кожний навчальний рік </a:t>
            </a:r>
            <a:r>
              <a:rPr lang="uk-UA" sz="2000" dirty="0">
                <a:effectLst/>
                <a:latin typeface="+mn-lt"/>
                <a:ea typeface="Calibri" panose="020F0502020204030204" pitchFamily="34" charset="0"/>
                <a:cs typeface="Times New Roman" panose="02020603050405020304" pitchFamily="18" charset="0"/>
              </a:rPr>
              <a:t>і містять перелік та послідовність вивчення дисциплін і проходження практики, обсяг навчального навантаження, види контролю й атестації.</a:t>
            </a:r>
          </a:p>
          <a:p>
            <a:pPr algn="just">
              <a:lnSpc>
                <a:spcPct val="110000"/>
              </a:lnSpc>
            </a:pPr>
            <a:r>
              <a:rPr lang="uk-UA" sz="2000" b="1" i="1" noProof="0" dirty="0">
                <a:solidFill>
                  <a:srgbClr val="FF0000"/>
                </a:solidFill>
                <a:effectLst/>
                <a:latin typeface="+mn-lt"/>
                <a:ea typeface="Calibri" panose="020F0502020204030204" pitchFamily="34" charset="0"/>
                <a:cs typeface="Times New Roman" panose="02020603050405020304" pitchFamily="18" charset="0"/>
              </a:rPr>
              <a:t>Індивідуальний навчальний план </a:t>
            </a:r>
            <a:r>
              <a:rPr lang="uk-UA" sz="2000" noProof="0" dirty="0">
                <a:effectLst/>
                <a:latin typeface="+mn-lt"/>
                <a:ea typeface="Calibri" panose="020F0502020204030204" pitchFamily="34" charset="0"/>
                <a:cs typeface="Times New Roman" panose="02020603050405020304" pitchFamily="18" charset="0"/>
              </a:rPr>
              <a:t>формується </a:t>
            </a:r>
            <a:r>
              <a:rPr lang="uk-UA" sz="2000" b="1" i="1" noProof="0" dirty="0">
                <a:solidFill>
                  <a:srgbClr val="FF0000"/>
                </a:solidFill>
                <a:effectLst/>
                <a:latin typeface="+mn-lt"/>
                <a:ea typeface="Calibri" panose="020F0502020204030204" pitchFamily="34" charset="0"/>
                <a:cs typeface="Times New Roman" panose="02020603050405020304" pitchFamily="18" charset="0"/>
              </a:rPr>
              <a:t>для кожного здобувача</a:t>
            </a:r>
            <a:r>
              <a:rPr lang="uk-UA" sz="2000" noProof="0" dirty="0">
                <a:effectLst/>
                <a:latin typeface="+mn-lt"/>
                <a:ea typeface="Calibri" panose="020F0502020204030204" pitchFamily="34" charset="0"/>
                <a:cs typeface="Times New Roman" panose="02020603050405020304" pitchFamily="18" charset="0"/>
              </a:rPr>
              <a:t>, затверджується деканом факультету (</a:t>
            </a:r>
            <a:r>
              <a:rPr lang="uk-UA" sz="2000" noProof="0">
                <a:effectLst/>
                <a:latin typeface="+mn-lt"/>
                <a:ea typeface="Calibri" panose="020F0502020204030204" pitchFamily="34" charset="0"/>
                <a:cs typeface="Times New Roman" panose="02020603050405020304" pitchFamily="18" charset="0"/>
              </a:rPr>
              <a:t>директором навчально-наукового інституту</a:t>
            </a:r>
            <a:r>
              <a:rPr lang="uk-UA" sz="2000" noProof="0" dirty="0">
                <a:effectLst/>
                <a:latin typeface="+mn-lt"/>
                <a:ea typeface="Calibri" panose="020F0502020204030204" pitchFamily="34" charset="0"/>
                <a:cs typeface="Times New Roman" panose="02020603050405020304" pitchFamily="18" charset="0"/>
              </a:rPr>
              <a:t>) та </a:t>
            </a:r>
            <a:r>
              <a:rPr lang="uk-UA" sz="2000" dirty="0">
                <a:latin typeface="Arial" charset="0"/>
                <a:ea typeface="+mn-ea"/>
                <a:cs typeface="+mn-cs"/>
              </a:rPr>
              <a:t>є обов’язковим для виконання здобувачем вищої освіти.</a:t>
            </a:r>
            <a:endParaRPr lang="uk-UA" sz="2000" noProof="0" dirty="0">
              <a:effectLst/>
              <a:latin typeface="+mn-lt"/>
              <a:ea typeface="Calibri" panose="020F0502020204030204" pitchFamily="34" charset="0"/>
              <a:cs typeface="Times New Roman" panose="02020603050405020304" pitchFamily="18" charset="0"/>
            </a:endParaRPr>
          </a:p>
          <a:p>
            <a:pPr algn="just">
              <a:lnSpc>
                <a:spcPct val="110000"/>
              </a:lnSpc>
            </a:pPr>
            <a:r>
              <a:rPr lang="uk-UA" sz="2000" b="1" i="1" dirty="0">
                <a:solidFill>
                  <a:srgbClr val="FF0000"/>
                </a:solidFill>
              </a:rPr>
              <a:t>Форма індивідуального навчального плану </a:t>
            </a:r>
            <a:r>
              <a:rPr lang="uk-UA" sz="2000" dirty="0"/>
              <a:t>наведена в </a:t>
            </a:r>
            <a:r>
              <a:rPr lang="uk-UA" sz="2000" b="1" i="1" dirty="0">
                <a:solidFill>
                  <a:srgbClr val="FF0000"/>
                </a:solidFill>
              </a:rPr>
              <a:t>Додатку Г</a:t>
            </a:r>
            <a:r>
              <a:rPr lang="uk-UA" sz="2000" dirty="0"/>
              <a:t> Положення про навчально-методичне забезпечення освітнього процесу НТУ «Дніпровська політехніка», що затверджене Вченою радою університету 22.01.2019, протокол № 2 (зі змінами та доповненнями, що затверджені Вченою радою 29.09.2022, протокол № 9) </a:t>
            </a:r>
            <a:r>
              <a:rPr lang="en-US" sz="2000" dirty="0">
                <a:hlinkClick r:id="rId2"/>
              </a:rPr>
              <a:t>http://surl.li/dnige</a:t>
            </a:r>
            <a:r>
              <a:rPr lang="uk-UA" sz="2000" dirty="0"/>
              <a:t> </a:t>
            </a:r>
          </a:p>
          <a:p>
            <a:pPr algn="just">
              <a:lnSpc>
                <a:spcPct val="110000"/>
              </a:lnSpc>
            </a:pPr>
            <a:endParaRPr lang="uk-UA" sz="2000" dirty="0">
              <a:effectLst/>
              <a:latin typeface="+mn-lt"/>
              <a:ea typeface="Calibri" panose="020F0502020204030204" pitchFamily="34" charset="0"/>
              <a:cs typeface="Times New Roman" panose="02020603050405020304" pitchFamily="18" charset="0"/>
            </a:endParaRPr>
          </a:p>
          <a:p>
            <a:pPr algn="just">
              <a:lnSpc>
                <a:spcPct val="110000"/>
              </a:lnSpc>
            </a:pPr>
            <a:endParaRPr lang="uk-UA" sz="2000" dirty="0">
              <a:latin typeface="Arial" charset="0"/>
              <a:ea typeface="+mn-ea"/>
              <a:cs typeface="+mn-cs"/>
            </a:endParaRPr>
          </a:p>
        </p:txBody>
      </p:sp>
    </p:spTree>
    <p:extLst>
      <p:ext uri="{BB962C8B-B14F-4D97-AF65-F5344CB8AC3E}">
        <p14:creationId xmlns:p14="http://schemas.microsoft.com/office/powerpoint/2010/main" val="418455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Нормативне регулювання</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443689" y="440831"/>
            <a:ext cx="11051403" cy="5386090"/>
          </a:xfrm>
          <a:prstGeom prst="rect">
            <a:avLst/>
          </a:prstGeom>
        </p:spPr>
        <p:txBody>
          <a:bodyPr wrap="square">
            <a:spAutoFit/>
          </a:bodyPr>
          <a:lstStyle/>
          <a:p>
            <a:pPr algn="just"/>
            <a:r>
              <a:rPr lang="uk-UA" sz="2000" b="1" dirty="0">
                <a:solidFill>
                  <a:srgbClr val="000000"/>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Закон України «Про вищу освіту» (стаття 62):</a:t>
            </a:r>
            <a:r>
              <a:rPr lang="uk-UA" sz="20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 </a:t>
            </a:r>
            <a:r>
              <a:rPr lang="uk-UA" sz="2000" dirty="0"/>
              <a:t>«Особи, які навчаються в закладах вищої освіти, </a:t>
            </a:r>
            <a:r>
              <a:rPr lang="uk-UA" sz="2000" b="1" i="1" dirty="0">
                <a:solidFill>
                  <a:srgbClr val="FF0000"/>
                </a:solidFill>
              </a:rPr>
              <a:t>мають право на вибір навчальних дисциплін</a:t>
            </a:r>
            <a:r>
              <a:rPr lang="uk-UA" sz="2000" dirty="0"/>
              <a:t> у межах, передбачених відповідною освітньою програмою та навчальним планом, в обсязі, що становить </a:t>
            </a:r>
            <a:r>
              <a:rPr lang="uk-UA" sz="2000" b="1" i="1" dirty="0">
                <a:solidFill>
                  <a:srgbClr val="FF0000"/>
                </a:solidFill>
              </a:rPr>
              <a:t>не менш як 25 відсотків </a:t>
            </a:r>
            <a:r>
              <a:rPr lang="uk-UA" sz="2000" dirty="0"/>
              <a:t>загальної кількості кредитів ЄКТС, передбачених для даного рівня вищої освіти. При цьому здобувачі певного рівня вищої освіти мають право вибирати навчальні дисципліни, що пропонуються для інших рівнів вищої освіти, за погодженням з керівником відповідного факультету чи підрозділу».</a:t>
            </a:r>
            <a:endPar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endPar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r>
              <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ПОЛОЖЕННЯ про формування переліку та обрання навчальних дисциплін здобувачами вищої освіти НТУ «Дніпровська політехніка»</a:t>
            </a:r>
            <a:r>
              <a:rPr lang="uk-UA" sz="2000" dirty="0"/>
              <a:t>, що затверджене Вченою радою університету 17.01.2020, протокол № 1 (зі змінами та доповненнями, затвердженими Вченою радою університету 22.04.2021, протокол №7) </a:t>
            </a:r>
            <a:r>
              <a:rPr lang="en-US" sz="2000" dirty="0">
                <a:hlinkClick r:id="rId2"/>
              </a:rPr>
              <a:t>http://surl.li/afzft</a:t>
            </a:r>
            <a:r>
              <a:rPr lang="uk-UA" sz="2000" dirty="0"/>
              <a:t>    </a:t>
            </a:r>
          </a:p>
          <a:p>
            <a:pPr algn="just"/>
            <a:endParaRPr lang="uk-UA" sz="2000" dirty="0"/>
          </a:p>
          <a:p>
            <a:pPr algn="just"/>
            <a:r>
              <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НАКАЗИ ректора університету</a:t>
            </a:r>
            <a:r>
              <a:rPr lang="uk-UA" sz="2000" dirty="0"/>
              <a:t>, які деталізують процедуру обрання здобувачами вищої освіти навчальних дисциплін.</a:t>
            </a:r>
          </a:p>
          <a:p>
            <a:pPr algn="just"/>
            <a:endPar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endParaRPr lang="uk-UA" sz="20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18691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Планування викладання вибіркових навчальних дисциплін</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07124" y="374222"/>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Для здобувачів </a:t>
            </a:r>
            <a:r>
              <a:rPr lang="uk-UA" sz="2000" b="1" dirty="0">
                <a:solidFill>
                  <a:srgbClr val="FF0000"/>
                </a:solidFill>
                <a:latin typeface="Arial" charset="0"/>
                <a:ea typeface="+mn-ea"/>
                <a:cs typeface="+mn-cs"/>
              </a:rPr>
              <a:t>ступеня бакалавра </a:t>
            </a:r>
            <a:r>
              <a:rPr lang="uk-UA" sz="2000" dirty="0">
                <a:latin typeface="Arial" charset="0"/>
                <a:ea typeface="+mn-ea"/>
                <a:cs typeface="+mn-cs"/>
              </a:rPr>
              <a:t>доцільним є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b="1" dirty="0">
                <a:solidFill>
                  <a:srgbClr val="FF0000"/>
                </a:solidFill>
                <a:latin typeface="Arial" charset="0"/>
                <a:ea typeface="+mn-ea"/>
                <a:cs typeface="+mn-cs"/>
              </a:rPr>
              <a:t>протягом осіннього семестру </a:t>
            </a:r>
            <a:r>
              <a:rPr lang="uk-UA" sz="2000" dirty="0">
                <a:latin typeface="Arial" charset="0"/>
                <a:ea typeface="+mn-ea"/>
                <a:cs typeface="+mn-cs"/>
              </a:rPr>
              <a:t>з аудиторним навантаженням для денної форми навчання 3 години на тиждень за кожною дисципліною; для заочної форми – 10 годин за кожною дисципліною (крім спеціальності 081 Право, де аудиторне навантаження має забезпечуватися в обсязі не менше ніж 1/6 годин з навчальних дисциплін від запланованих кредитів ЄКТС).</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Для здобувачів </a:t>
            </a:r>
            <a:r>
              <a:rPr lang="uk-UA" sz="2000" b="1" dirty="0">
                <a:solidFill>
                  <a:srgbClr val="FF0000"/>
                </a:solidFill>
                <a:latin typeface="Arial" charset="0"/>
                <a:ea typeface="+mn-ea"/>
                <a:cs typeface="+mn-cs"/>
              </a:rPr>
              <a:t>ступеня магістра </a:t>
            </a:r>
            <a:r>
              <a:rPr lang="uk-UA" sz="2000" dirty="0">
                <a:latin typeface="Arial" charset="0"/>
                <a:ea typeface="+mn-ea"/>
                <a:cs typeface="+mn-cs"/>
              </a:rPr>
              <a:t>доцільним є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b="1" dirty="0">
                <a:solidFill>
                  <a:srgbClr val="FF0000"/>
                </a:solidFill>
                <a:latin typeface="Arial" charset="0"/>
                <a:ea typeface="+mn-ea"/>
                <a:cs typeface="+mn-cs"/>
              </a:rPr>
              <a:t>протягом 3 або 4 чверті </a:t>
            </a:r>
            <a:r>
              <a:rPr lang="uk-UA" sz="2000" dirty="0">
                <a:latin typeface="Arial" charset="0"/>
                <a:ea typeface="+mn-ea"/>
                <a:cs typeface="+mn-cs"/>
              </a:rPr>
              <a:t>з аудиторним навантаженням для денної форми навчання 4 години на тиждень за кожною дисципліною; для заочної форми – 10 годин за кожною дисципліною (крім спеціальності 081 Право, де аудиторне навантаження має забезпечуватися в обсязі не менше ніж 1/6 годин з навчальних дисциплін від запланованих кредитів ЄКТС).</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Для здобувачів </a:t>
            </a:r>
            <a:r>
              <a:rPr lang="uk-UA" sz="2000" b="1" dirty="0">
                <a:solidFill>
                  <a:srgbClr val="FF0000"/>
                </a:solidFill>
                <a:latin typeface="Arial" charset="0"/>
                <a:ea typeface="+mn-ea"/>
                <a:cs typeface="+mn-cs"/>
              </a:rPr>
              <a:t>ступеня доктора філософії </a:t>
            </a:r>
            <a:r>
              <a:rPr lang="uk-UA" sz="2000" dirty="0">
                <a:latin typeface="Arial" charset="0"/>
                <a:ea typeface="+mn-ea"/>
                <a:cs typeface="+mn-cs"/>
              </a:rPr>
              <a:t>доцільним є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b="1" dirty="0">
                <a:solidFill>
                  <a:srgbClr val="FF0000"/>
                </a:solidFill>
                <a:latin typeface="Arial" charset="0"/>
                <a:ea typeface="+mn-ea"/>
                <a:cs typeface="+mn-cs"/>
              </a:rPr>
              <a:t>протягом 7 чверті </a:t>
            </a:r>
            <a:r>
              <a:rPr lang="uk-UA" sz="2000" dirty="0">
                <a:latin typeface="Arial" charset="0"/>
                <a:ea typeface="+mn-ea"/>
                <a:cs typeface="+mn-cs"/>
              </a:rPr>
              <a:t>з аудиторним навантаженням для очної (денної, вечірньої) форми навчання 5 годин на тиждень за кожною дисципліною; для заочної форми – 10 годин за кожною дисципліною.</a:t>
            </a:r>
          </a:p>
          <a:p>
            <a:pPr algn="just">
              <a:lnSpc>
                <a:spcPct val="110000"/>
              </a:lnSpc>
            </a:pPr>
            <a:endParaRPr lang="uk-UA" sz="2000" dirty="0">
              <a:latin typeface="Arial" charset="0"/>
              <a:ea typeface="+mn-ea"/>
              <a:cs typeface="+mn-cs"/>
            </a:endParaRPr>
          </a:p>
        </p:txBody>
      </p:sp>
    </p:spTree>
    <p:extLst>
      <p:ext uri="{BB962C8B-B14F-4D97-AF65-F5344CB8AC3E}">
        <p14:creationId xmlns:p14="http://schemas.microsoft.com/office/powerpoint/2010/main" val="176408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Планування викладання вибіркових навчальних дисциплін</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07124" y="374222"/>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Для </a:t>
            </a:r>
            <a:r>
              <a:rPr lang="uk-UA" sz="2000" b="1" dirty="0">
                <a:solidFill>
                  <a:srgbClr val="FF0000"/>
                </a:solidFill>
                <a:latin typeface="Arial" charset="0"/>
                <a:ea typeface="+mn-ea"/>
                <a:cs typeface="+mn-cs"/>
              </a:rPr>
              <a:t>вибіркових фахових дисциплін (бакалаврів та магістрів) </a:t>
            </a:r>
            <a:r>
              <a:rPr lang="uk-UA" sz="2000" dirty="0">
                <a:latin typeface="Arial" charset="0"/>
                <a:ea typeface="+mn-ea"/>
                <a:cs typeface="+mn-cs"/>
              </a:rPr>
              <a:t>аудиторне навантаження за навчальними заняттями визначає кафедра та робоча група з розгляду пропозицій викладачів кафедр щодо переліку вибіркових навчальних дисциплін. При цьому необхідно враховувати, що середнє аудиторне навантаження здобувача вищої освіти денної форми навчання має бути </a:t>
            </a:r>
            <a:r>
              <a:rPr lang="uk-UA" sz="2000" b="1" dirty="0">
                <a:solidFill>
                  <a:srgbClr val="FF0000"/>
                </a:solidFill>
                <a:latin typeface="Arial" charset="0"/>
                <a:ea typeface="+mn-ea"/>
                <a:cs typeface="+mn-cs"/>
              </a:rPr>
              <a:t>не менше 22 годин </a:t>
            </a:r>
            <a:r>
              <a:rPr lang="uk-UA" sz="2000" dirty="0">
                <a:latin typeface="Arial" charset="0"/>
                <a:ea typeface="+mn-ea"/>
                <a:cs typeface="+mn-cs"/>
              </a:rPr>
              <a:t>на тиждень, заочної форми навчання – </a:t>
            </a:r>
            <a:r>
              <a:rPr lang="uk-UA" sz="2000" b="1" dirty="0">
                <a:solidFill>
                  <a:srgbClr val="FF0000"/>
                </a:solidFill>
                <a:latin typeface="Arial" charset="0"/>
                <a:ea typeface="+mn-ea"/>
                <a:cs typeface="+mn-cs"/>
              </a:rPr>
              <a:t>не менше 70 годин </a:t>
            </a:r>
            <a:r>
              <a:rPr lang="uk-UA" sz="2000" dirty="0">
                <a:latin typeface="Arial" charset="0"/>
                <a:ea typeface="+mn-ea"/>
                <a:cs typeface="+mn-cs"/>
              </a:rPr>
              <a:t>на семестр.</a:t>
            </a:r>
          </a:p>
          <a:p>
            <a:pPr algn="just">
              <a:lnSpc>
                <a:spcPct val="110000"/>
              </a:lnSpc>
            </a:pPr>
            <a:endParaRPr lang="uk-UA" sz="2000" dirty="0">
              <a:latin typeface="Arial" charset="0"/>
              <a:ea typeface="+mn-ea"/>
              <a:cs typeface="+mn-cs"/>
            </a:endParaRPr>
          </a:p>
          <a:p>
            <a:pPr algn="just">
              <a:lnSpc>
                <a:spcPct val="110000"/>
              </a:lnSpc>
            </a:pPr>
            <a:r>
              <a:rPr lang="uk-UA" sz="2000" dirty="0">
                <a:latin typeface="Arial" charset="0"/>
                <a:ea typeface="+mn-ea"/>
                <a:cs typeface="+mn-cs"/>
              </a:rPr>
              <a:t>Для </a:t>
            </a:r>
            <a:r>
              <a:rPr lang="uk-UA" sz="2000" b="1" dirty="0">
                <a:solidFill>
                  <a:srgbClr val="FF0000"/>
                </a:solidFill>
                <a:latin typeface="Arial" charset="0"/>
                <a:ea typeface="+mn-ea"/>
                <a:cs typeface="+mn-cs"/>
              </a:rPr>
              <a:t>вибіркових фахових дисциплін (докторів філософії)</a:t>
            </a:r>
            <a:r>
              <a:rPr lang="uk-UA" sz="2000" dirty="0">
                <a:latin typeface="Arial" charset="0"/>
                <a:ea typeface="+mn-ea"/>
                <a:cs typeface="+mn-cs"/>
              </a:rPr>
              <a:t> аудиторне навантаження за навчальними заняттями складає:</a:t>
            </a:r>
          </a:p>
          <a:p>
            <a:pPr algn="just">
              <a:lnSpc>
                <a:spcPct val="110000"/>
              </a:lnSpc>
            </a:pPr>
            <a:r>
              <a:rPr lang="uk-UA" sz="2000" dirty="0">
                <a:latin typeface="Arial" charset="0"/>
                <a:ea typeface="+mn-ea"/>
                <a:cs typeface="+mn-cs"/>
              </a:rPr>
              <a:t>‒ для дисциплін обсягом 4 кредити ЄКТС – 5 годин на тиждень для очної (денної, вечірньої) форми навчання та 12 годин на семестр для заочної форми.</a:t>
            </a:r>
          </a:p>
          <a:p>
            <a:pPr algn="just">
              <a:lnSpc>
                <a:spcPct val="110000"/>
              </a:lnSpc>
            </a:pPr>
            <a:r>
              <a:rPr lang="uk-UA" sz="2000" dirty="0">
                <a:latin typeface="Arial" charset="0"/>
                <a:ea typeface="+mn-ea"/>
                <a:cs typeface="+mn-cs"/>
              </a:rPr>
              <a:t>Для очної (денної, вечірньої) форми навчання викладання планувати протягом 7 чверті; для заочної – 4-й семестр.</a:t>
            </a:r>
          </a:p>
          <a:p>
            <a:pPr algn="just">
              <a:lnSpc>
                <a:spcPct val="110000"/>
              </a:lnSpc>
            </a:pPr>
            <a:r>
              <a:rPr lang="uk-UA" sz="2000" dirty="0">
                <a:latin typeface="Arial" charset="0"/>
                <a:ea typeface="+mn-ea"/>
                <a:cs typeface="+mn-cs"/>
              </a:rPr>
              <a:t>‒ для дисциплін обсягом 8 кредитів ЄКТС – 5 годин на тиждень для очної (денної, вечірньої) форми навчання та 12 годин на семестр для заочної форми. </a:t>
            </a:r>
          </a:p>
          <a:p>
            <a:pPr algn="just">
              <a:lnSpc>
                <a:spcPct val="110000"/>
              </a:lnSpc>
            </a:pPr>
            <a:r>
              <a:rPr lang="uk-UA" sz="2000" dirty="0">
                <a:latin typeface="Arial" charset="0"/>
                <a:ea typeface="+mn-ea"/>
                <a:cs typeface="+mn-cs"/>
              </a:rPr>
              <a:t>Для очної (денної та вечірньої) форми навчання викладання планувати протягом 5, 6 та 7 чвертей; для заочної – 3-й та 4-й семестр.</a:t>
            </a:r>
          </a:p>
        </p:txBody>
      </p:sp>
    </p:spTree>
    <p:extLst>
      <p:ext uri="{BB962C8B-B14F-4D97-AF65-F5344CB8AC3E}">
        <p14:creationId xmlns:p14="http://schemas.microsoft.com/office/powerpoint/2010/main" val="226806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Проблемні питання</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07124" y="517097"/>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b="1" i="1" dirty="0">
                <a:solidFill>
                  <a:srgbClr val="FF0000"/>
                </a:solidFill>
                <a:latin typeface="Arial" charset="0"/>
                <a:ea typeface="+mn-ea"/>
                <a:cs typeface="+mn-cs"/>
              </a:rPr>
              <a:t>Несвоєчасне оприлюднення </a:t>
            </a:r>
            <a:r>
              <a:rPr lang="uk-UA" sz="2000" dirty="0">
                <a:latin typeface="Arial" charset="0"/>
                <a:ea typeface="+mn-ea"/>
                <a:cs typeface="+mn-cs"/>
              </a:rPr>
              <a:t>на сайті переліку вибіркових дисциплін, робочих програм  та </a:t>
            </a:r>
            <a:r>
              <a:rPr lang="uk-UA" sz="2000" dirty="0" err="1">
                <a:latin typeface="Arial" charset="0"/>
                <a:ea typeface="+mn-ea"/>
                <a:cs typeface="+mn-cs"/>
              </a:rPr>
              <a:t>силабусів</a:t>
            </a:r>
            <a:r>
              <a:rPr lang="uk-UA" sz="2000" dirty="0">
                <a:latin typeface="Arial" charset="0"/>
                <a:ea typeface="+mn-ea"/>
                <a:cs typeface="+mn-cs"/>
              </a:rPr>
              <a:t>.</a:t>
            </a:r>
          </a:p>
          <a:p>
            <a:pPr marL="342900" indent="-342900" algn="just">
              <a:lnSpc>
                <a:spcPct val="110000"/>
              </a:lnSpc>
              <a:buFont typeface="Wingdings" panose="05000000000000000000" pitchFamily="2" charset="2"/>
              <a:buChar char="q"/>
            </a:pPr>
            <a:r>
              <a:rPr lang="uk-UA" sz="2000" b="1" i="1" dirty="0">
                <a:solidFill>
                  <a:srgbClr val="FF0000"/>
                </a:solidFill>
                <a:latin typeface="Arial" charset="0"/>
                <a:ea typeface="+mn-ea"/>
                <a:cs typeface="+mn-cs"/>
              </a:rPr>
              <a:t>Складність пошуку </a:t>
            </a:r>
            <a:r>
              <a:rPr lang="uk-UA" sz="2000" dirty="0">
                <a:latin typeface="Arial" charset="0"/>
                <a:ea typeface="+mn-ea"/>
                <a:cs typeface="+mn-cs"/>
              </a:rPr>
              <a:t>на сайті робочих програм та </a:t>
            </a:r>
            <a:r>
              <a:rPr lang="uk-UA" sz="2000" dirty="0" err="1">
                <a:latin typeface="Arial" charset="0"/>
                <a:ea typeface="+mn-ea"/>
                <a:cs typeface="+mn-cs"/>
              </a:rPr>
              <a:t>силабусів</a:t>
            </a:r>
            <a:r>
              <a:rPr lang="uk-UA" sz="2000" dirty="0">
                <a:latin typeface="Arial" charset="0"/>
                <a:ea typeface="+mn-ea"/>
                <a:cs typeface="+mn-cs"/>
              </a:rPr>
              <a:t> вибіркових навчальних дисциплін.</a:t>
            </a:r>
          </a:p>
          <a:p>
            <a:pPr marL="342900" indent="-342900" algn="just">
              <a:lnSpc>
                <a:spcPct val="110000"/>
              </a:lnSpc>
              <a:buFont typeface="Wingdings" panose="05000000000000000000" pitchFamily="2" charset="2"/>
              <a:buChar char="q"/>
            </a:pPr>
            <a:r>
              <a:rPr lang="uk-UA" sz="2000" b="1" i="1" dirty="0">
                <a:solidFill>
                  <a:srgbClr val="FF0000"/>
                </a:solidFill>
                <a:latin typeface="Arial" charset="0"/>
                <a:ea typeface="+mn-ea"/>
                <a:cs typeface="+mn-cs"/>
              </a:rPr>
              <a:t>Розміщення</a:t>
            </a:r>
            <a:r>
              <a:rPr lang="uk-UA" sz="2000" dirty="0">
                <a:latin typeface="Arial" charset="0"/>
                <a:ea typeface="+mn-ea"/>
                <a:cs typeface="+mn-cs"/>
              </a:rPr>
              <a:t> на сайті робочих програм </a:t>
            </a:r>
            <a:r>
              <a:rPr lang="uk-UA" sz="2000" b="1" i="1" dirty="0">
                <a:solidFill>
                  <a:srgbClr val="FF0000"/>
                </a:solidFill>
                <a:latin typeface="Arial" charset="0"/>
                <a:ea typeface="+mn-ea"/>
                <a:cs typeface="+mn-cs"/>
              </a:rPr>
              <a:t>без зазначення </a:t>
            </a:r>
            <a:r>
              <a:rPr lang="uk-UA" sz="2000" dirty="0">
                <a:latin typeface="Arial" charset="0"/>
                <a:ea typeface="+mn-ea"/>
                <a:cs typeface="+mn-cs"/>
              </a:rPr>
              <a:t>дат та підписів, не пролонгованих на наступний навчальний рік.</a:t>
            </a:r>
          </a:p>
          <a:p>
            <a:pPr marL="342900" indent="-342900" algn="just">
              <a:lnSpc>
                <a:spcPct val="110000"/>
              </a:lnSpc>
              <a:buFont typeface="Wingdings" panose="05000000000000000000" pitchFamily="2" charset="2"/>
              <a:buChar char="q"/>
            </a:pPr>
            <a:r>
              <a:rPr lang="uk-UA" sz="2000" dirty="0">
                <a:latin typeface="Arial" charset="0"/>
                <a:ea typeface="+mn-ea"/>
                <a:cs typeface="+mn-cs"/>
              </a:rPr>
              <a:t>Факультетами </a:t>
            </a:r>
            <a:r>
              <a:rPr lang="uk-UA" sz="2000" b="1" i="1" dirty="0">
                <a:solidFill>
                  <a:srgbClr val="FF0000"/>
                </a:solidFill>
                <a:latin typeface="Arial" charset="0"/>
                <a:ea typeface="+mn-ea"/>
                <a:cs typeface="+mn-cs"/>
              </a:rPr>
              <a:t>не відстежуються </a:t>
            </a:r>
            <a:r>
              <a:rPr lang="uk-UA" sz="2000" dirty="0">
                <a:latin typeface="Arial" charset="0"/>
                <a:ea typeface="+mn-ea"/>
                <a:cs typeface="+mn-cs"/>
              </a:rPr>
              <a:t>малочисельні групи за вибірковими фаховими дисциплінами.</a:t>
            </a:r>
          </a:p>
          <a:p>
            <a:pPr marL="342900" indent="-342900" algn="just">
              <a:lnSpc>
                <a:spcPct val="110000"/>
              </a:lnSpc>
              <a:buFont typeface="Wingdings" panose="05000000000000000000" pitchFamily="2" charset="2"/>
              <a:buChar char="q"/>
            </a:pPr>
            <a:r>
              <a:rPr lang="uk-UA" sz="2000" dirty="0">
                <a:latin typeface="Arial" charset="0"/>
                <a:ea typeface="+mn-ea"/>
                <a:cs typeface="+mn-cs"/>
              </a:rPr>
              <a:t>Факультетами </a:t>
            </a:r>
            <a:r>
              <a:rPr lang="uk-UA" sz="2000" b="1" i="1" dirty="0">
                <a:solidFill>
                  <a:srgbClr val="FF0000"/>
                </a:solidFill>
                <a:latin typeface="Arial" charset="0"/>
                <a:ea typeface="+mn-ea"/>
                <a:cs typeface="+mn-cs"/>
              </a:rPr>
              <a:t>не відстежується </a:t>
            </a:r>
            <a:r>
              <a:rPr lang="uk-UA" sz="2000" dirty="0">
                <a:latin typeface="Arial" charset="0"/>
                <a:ea typeface="+mn-ea"/>
                <a:cs typeface="+mn-cs"/>
              </a:rPr>
              <a:t>дублювання змісту вибіркових та обов'язкових дисциплін, а також обрання дисциплін, для яких є певні обмеження у виборі.</a:t>
            </a:r>
          </a:p>
          <a:p>
            <a:pPr marL="342900" indent="-342900" algn="just">
              <a:lnSpc>
                <a:spcPct val="110000"/>
              </a:lnSpc>
              <a:buFont typeface="Wingdings" panose="05000000000000000000" pitchFamily="2" charset="2"/>
              <a:buChar char="q"/>
            </a:pPr>
            <a:r>
              <a:rPr lang="uk-UA" sz="2000" b="1" i="1" dirty="0">
                <a:solidFill>
                  <a:srgbClr val="FF0000"/>
                </a:solidFill>
                <a:latin typeface="Arial" charset="0"/>
                <a:ea typeface="+mn-ea"/>
                <a:cs typeface="+mn-cs"/>
              </a:rPr>
              <a:t>Відсутність можливості </a:t>
            </a:r>
            <a:r>
              <a:rPr lang="uk-UA" sz="2000" dirty="0">
                <a:latin typeface="Arial" charset="0"/>
                <a:ea typeface="+mn-ea"/>
                <a:cs typeface="+mn-cs"/>
              </a:rPr>
              <a:t>внесення окремих вибіркових дисциплін до </a:t>
            </a:r>
            <a:r>
              <a:rPr lang="uk-UA" sz="2000" b="1" i="1" dirty="0">
                <a:solidFill>
                  <a:srgbClr val="FF0000"/>
                </a:solidFill>
                <a:latin typeface="Arial" charset="0"/>
                <a:ea typeface="+mn-ea"/>
                <a:cs typeface="+mn-cs"/>
              </a:rPr>
              <a:t>планового</a:t>
            </a:r>
            <a:r>
              <a:rPr lang="uk-UA" sz="2000" dirty="0">
                <a:latin typeface="Arial" charset="0"/>
                <a:ea typeface="+mn-ea"/>
                <a:cs typeface="+mn-cs"/>
              </a:rPr>
              <a:t> навчального навантаження кафедр.</a:t>
            </a:r>
          </a:p>
          <a:p>
            <a:pPr marL="342900" indent="-342900" algn="just">
              <a:lnSpc>
                <a:spcPct val="110000"/>
              </a:lnSpc>
              <a:buFont typeface="Wingdings" panose="05000000000000000000" pitchFamily="2" charset="2"/>
              <a:buChar char="q"/>
            </a:pPr>
            <a:r>
              <a:rPr lang="uk-UA" sz="2000" b="1" i="1" dirty="0">
                <a:solidFill>
                  <a:srgbClr val="FF0000"/>
                </a:solidFill>
                <a:latin typeface="Arial" charset="0"/>
                <a:ea typeface="+mn-ea"/>
                <a:cs typeface="+mn-cs"/>
              </a:rPr>
              <a:t>Складність </a:t>
            </a:r>
            <a:r>
              <a:rPr lang="uk-UA" sz="2000" dirty="0">
                <a:latin typeface="Arial" charset="0"/>
                <a:ea typeface="+mn-ea"/>
                <a:cs typeface="+mn-cs"/>
              </a:rPr>
              <a:t>складання розкладу занять.</a:t>
            </a:r>
          </a:p>
        </p:txBody>
      </p:sp>
    </p:spTree>
    <p:extLst>
      <p:ext uri="{BB962C8B-B14F-4D97-AF65-F5344CB8AC3E}">
        <p14:creationId xmlns:p14="http://schemas.microsoft.com/office/powerpoint/2010/main" val="155547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3" name="Таблица 3">
            <a:extLst>
              <a:ext uri="{FF2B5EF4-FFF2-40B4-BE49-F238E27FC236}">
                <a16:creationId xmlns:a16="http://schemas.microsoft.com/office/drawing/2014/main" id="{CBC60F12-535E-F34B-AA43-CDBE9D2BA514}"/>
              </a:ext>
            </a:extLst>
          </p:cNvPr>
          <p:cNvGraphicFramePr>
            <a:graphicFrameLocks noGrp="1"/>
          </p:cNvGraphicFramePr>
          <p:nvPr>
            <p:extLst>
              <p:ext uri="{D42A27DB-BD31-4B8C-83A1-F6EECF244321}">
                <p14:modId xmlns:p14="http://schemas.microsoft.com/office/powerpoint/2010/main" val="2306427862"/>
              </p:ext>
            </p:extLst>
          </p:nvPr>
        </p:nvGraphicFramePr>
        <p:xfrm>
          <a:off x="145472" y="427566"/>
          <a:ext cx="11901055" cy="6211824"/>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124364">
                  <a:extLst>
                    <a:ext uri="{9D8B030D-6E8A-4147-A177-3AD203B41FA5}">
                      <a16:colId xmlns:a16="http://schemas.microsoft.com/office/drawing/2014/main" val="4170704426"/>
                    </a:ext>
                  </a:extLst>
                </a:gridCol>
                <a:gridCol w="4574310">
                  <a:extLst>
                    <a:ext uri="{9D8B030D-6E8A-4147-A177-3AD203B41FA5}">
                      <a16:colId xmlns:a16="http://schemas.microsoft.com/office/drawing/2014/main" val="2453113205"/>
                    </a:ext>
                  </a:extLst>
                </a:gridCol>
                <a:gridCol w="4481945">
                  <a:extLst>
                    <a:ext uri="{9D8B030D-6E8A-4147-A177-3AD203B41FA5}">
                      <a16:colId xmlns:a16="http://schemas.microsoft.com/office/drawing/2014/main" val="384953491"/>
                    </a:ext>
                  </a:extLst>
                </a:gridCol>
              </a:tblGrid>
              <a:tr h="36565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65659">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2. Структура та зміст освітньої програми</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x-none"/>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193577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42570" algn="l"/>
                        </a:tabLst>
                      </a:pPr>
                      <a:r>
                        <a:rPr lang="uk-UA" sz="1400" kern="1200" dirty="0">
                          <a:solidFill>
                            <a:schemeClr val="tx1"/>
                          </a:solidFill>
                          <a:effectLst/>
                          <a:latin typeface="+mn-lt"/>
                          <a:ea typeface="Georgia" panose="02040502050405020303" pitchFamily="18" charset="0"/>
                          <a:cs typeface="Times New Roman" panose="02020603050405020304" pitchFamily="18" charset="0"/>
                        </a:rPr>
                        <a:t>Яким чином здобувачам вищої освіти забезпечена можливість формування</a:t>
                      </a:r>
                    </a:p>
                    <a:p>
                      <a:pPr marL="0" marR="79375" indent="0" algn="l">
                        <a:spcAft>
                          <a:spcPts val="0"/>
                        </a:spcAft>
                        <a:tabLst>
                          <a:tab pos="242570" algn="l"/>
                        </a:tabLst>
                      </a:pPr>
                      <a:r>
                        <a:rPr lang="uk-UA" sz="1400" kern="1200" dirty="0">
                          <a:solidFill>
                            <a:schemeClr val="tx1"/>
                          </a:solidFill>
                          <a:effectLst/>
                          <a:latin typeface="+mn-lt"/>
                          <a:ea typeface="Georgia" panose="02040502050405020303" pitchFamily="18" charset="0"/>
                          <a:cs typeface="Times New Roman" panose="02020603050405020304" pitchFamily="18" charset="0"/>
                        </a:rPr>
                        <a:t>індивідуальної освітньої траєкторії?</a:t>
                      </a:r>
                      <a:endParaRPr lang="ru-RU" sz="1400" kern="1200" dirty="0">
                        <a:solidFill>
                          <a:schemeClr val="tx1"/>
                        </a:solidFill>
                        <a:effectLst/>
                        <a:latin typeface="+mn-lt"/>
                        <a:ea typeface="Georgia" panose="0204050205040502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300" dirty="0"/>
                        <a:t>1. Вибіркові частини освітніх програм мають забезпечувати можливість вибору здобувачем навчальних дисциплін в обсязі, що становить не менше як 25% від загальної кількості кредитів ЄКТС.</a:t>
                      </a:r>
                    </a:p>
                    <a:p>
                      <a:pPr algn="just">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2. Здобувачі формують індивідуальну освітню траєкторію через механізм індивідуальних навчальних планів, що складаються на кожний навчальний рік і містять перелік та послідовність вивчення дисциплін і проходження практики, обсяг навчального навантаження, види контролю й атестації.</a:t>
                      </a:r>
                    </a:p>
                    <a:p>
                      <a:pPr algn="just">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3. </a:t>
                      </a:r>
                      <a:r>
                        <a:rPr lang="uk-UA" sz="1300" noProof="0" dirty="0">
                          <a:effectLst/>
                          <a:latin typeface="+mn-lt"/>
                          <a:ea typeface="Calibri" panose="020F0502020204030204" pitchFamily="34" charset="0"/>
                          <a:cs typeface="Times New Roman" panose="02020603050405020304" pitchFamily="18" charset="0"/>
                        </a:rPr>
                        <a:t>Індивідуальний навчальний план формується для кожного здобувача та затверджується деканом факультету (директором інституту).</a:t>
                      </a:r>
                    </a:p>
                  </a:txBody>
                  <a:tcPr marL="68580" marR="68580" marT="0" marB="0"/>
                </a:tc>
                <a:tc>
                  <a:txBody>
                    <a:bodyPr/>
                    <a:lstStyle/>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Індивідуальні навчальні плани здобувачів вищої освіти. </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Положення про формування переліку та  обрання навчальних дисциплін здобувачами вищої освіти НТУ «ДП» </a:t>
                      </a:r>
                      <a:r>
                        <a:rPr lang="en-US" sz="1400" dirty="0">
                          <a:effectLst/>
                          <a:latin typeface="+mn-lt"/>
                          <a:ea typeface="Calibri" panose="020F0502020204030204" pitchFamily="34" charset="0"/>
                          <a:cs typeface="Times New Roman" panose="02020603050405020304" pitchFamily="18" charset="0"/>
                          <a:hlinkClick r:id="rId2"/>
                        </a:rPr>
                        <a:t>http://surl.li/afzft</a:t>
                      </a:r>
                      <a:r>
                        <a:rPr lang="uk-UA" sz="14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3"/>
                        </a:rPr>
                        <a:t>https://bit.ly/3Lpq2cw</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70821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78130" algn="l"/>
                        </a:tabLst>
                      </a:pPr>
                      <a:r>
                        <a:rPr lang="uk-UA" sz="1400" kern="1200" noProof="0" dirty="0">
                          <a:solidFill>
                            <a:schemeClr val="tx1"/>
                          </a:solidFill>
                          <a:effectLst/>
                          <a:latin typeface="+mn-lt"/>
                          <a:ea typeface="Georgia" panose="02040502050405020303" pitchFamily="18" charset="0"/>
                          <a:cs typeface="Times New Roman" panose="02020603050405020304" pitchFamily="18" charset="0"/>
                        </a:rPr>
                        <a:t>Яким чином здобувачі вищої освіти можуть реалізувати своє право на вибір</a:t>
                      </a:r>
                    </a:p>
                    <a:p>
                      <a:pPr marL="0" marR="79375" indent="0" algn="l">
                        <a:spcAft>
                          <a:spcPts val="0"/>
                        </a:spcAft>
                        <a:tabLst>
                          <a:tab pos="278130" algn="l"/>
                        </a:tabLst>
                      </a:pPr>
                      <a:r>
                        <a:rPr lang="uk-UA" sz="1400" kern="1200" noProof="0" dirty="0">
                          <a:solidFill>
                            <a:schemeClr val="tx1"/>
                          </a:solidFill>
                          <a:effectLst/>
                          <a:latin typeface="+mn-lt"/>
                          <a:ea typeface="Georgia" panose="02040502050405020303" pitchFamily="18" charset="0"/>
                          <a:cs typeface="Times New Roman" panose="02020603050405020304" pitchFamily="18" charset="0"/>
                        </a:rPr>
                        <a:t>навчальних дисциплін?</a:t>
                      </a:r>
                      <a:r>
                        <a:rPr lang="uk-UA" sz="1400" kern="1200" noProof="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1. Перелік вибіркових дисциплін формується з урахуванням пропозицій </a:t>
                      </a:r>
                      <a:r>
                        <a:rPr lang="uk-UA" sz="1300" dirty="0" err="1">
                          <a:effectLst/>
                          <a:latin typeface="+mn-lt"/>
                          <a:ea typeface="Calibri" panose="020F0502020204030204" pitchFamily="34" charset="0"/>
                          <a:cs typeface="Times New Roman" panose="02020603050405020304" pitchFamily="18" charset="0"/>
                        </a:rPr>
                        <a:t>стейкхолдерів</a:t>
                      </a:r>
                      <a:r>
                        <a:rPr lang="uk-UA" sz="1300" dirty="0">
                          <a:effectLst/>
                          <a:latin typeface="+mn-lt"/>
                          <a:ea typeface="Calibri" panose="020F0502020204030204" pitchFamily="34" charset="0"/>
                          <a:cs typeface="Times New Roman" panose="02020603050405020304" pitchFamily="18" charset="0"/>
                        </a:rPr>
                        <a:t> та здобувачів, актуальності вибіркових РН з точки зору ринку праці, розвитку галузі та регіонального контексту,</a:t>
                      </a: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2. Необхідно інформувати здобувачів про зміст дисциплін перед вибором. </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3.Кількість запропонованих на вибір дисциплін має бути достатньою.</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4.В ОП не зазначати назви дисциплін, компетентності та РН за вибірковою частиною. </a:t>
                      </a: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5. У навчальний план вибіркові дисципліни заносяться тільки після  їх обрання здобувачами вищої освіти.</a:t>
                      </a:r>
                    </a:p>
                    <a:p>
                      <a:pPr algn="l">
                        <a:lnSpc>
                          <a:spcPct val="107000"/>
                        </a:lnSpc>
                        <a:spcAft>
                          <a:spcPts val="200"/>
                        </a:spcAft>
                      </a:pPr>
                      <a:endParaRPr lang="ru-RU" sz="13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1. На сайті розміщені робочі програми та </a:t>
                      </a:r>
                      <a:r>
                        <a:rPr lang="uk-UA" sz="1400" dirty="0" err="1">
                          <a:effectLst/>
                          <a:latin typeface="+mn-lt"/>
                          <a:ea typeface="Calibri" panose="020F0502020204030204" pitchFamily="34" charset="0"/>
                          <a:cs typeface="Times New Roman" panose="02020603050405020304" pitchFamily="18" charset="0"/>
                        </a:rPr>
                        <a:t>силабуси</a:t>
                      </a:r>
                      <a:r>
                        <a:rPr lang="uk-UA" sz="1400" dirty="0">
                          <a:effectLst/>
                          <a:latin typeface="+mn-lt"/>
                          <a:ea typeface="Calibri" panose="020F0502020204030204" pitchFamily="34" charset="0"/>
                          <a:cs typeface="Times New Roman" panose="02020603050405020304" pitchFamily="18" charset="0"/>
                        </a:rPr>
                        <a:t> вибіркових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2. Під час зустрічей з експертною групою здобувачі мають підтвердити </a:t>
                      </a:r>
                      <a:r>
                        <a:rPr lang="uk-UA" sz="1400" u="sng" dirty="0">
                          <a:effectLst/>
                          <a:latin typeface="+mn-lt"/>
                          <a:ea typeface="Calibri" panose="020F0502020204030204" pitchFamily="34" charset="0"/>
                          <a:cs typeface="Times New Roman" panose="02020603050405020304" pitchFamily="18" charset="0"/>
                        </a:rPr>
                        <a:t>реальну</a:t>
                      </a:r>
                      <a:r>
                        <a:rPr lang="uk-UA" sz="1400" dirty="0">
                          <a:effectLst/>
                          <a:latin typeface="+mn-lt"/>
                          <a:ea typeface="Calibri" panose="020F0502020204030204" pitchFamily="34" charset="0"/>
                          <a:cs typeface="Times New Roman" panose="02020603050405020304" pitchFamily="18" charset="0"/>
                        </a:rPr>
                        <a:t> вибірковість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uk-UA" sz="1400" dirty="0">
                          <a:effectLst/>
                          <a:latin typeface="+mn-lt"/>
                          <a:ea typeface="Georgia" panose="02040502050405020303" pitchFamily="18" charset="0"/>
                          <a:cs typeface="Times New Roman" panose="02020603050405020304" pitchFamily="18" charset="0"/>
                        </a:rPr>
                        <a:t>3. Переліки вибіркових дисциплін за факультетами (інститутами).</a:t>
                      </a:r>
                    </a:p>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4. Положення про формування переліку та  обрання навчальних дисциплін здобувачами вищої освіти НТУ «ДП» </a:t>
                      </a:r>
                      <a:r>
                        <a:rPr lang="en-US" sz="1400" dirty="0">
                          <a:effectLst/>
                          <a:latin typeface="+mn-lt"/>
                          <a:ea typeface="Calibri" panose="020F0502020204030204" pitchFamily="34" charset="0"/>
                          <a:cs typeface="Times New Roman" panose="02020603050405020304" pitchFamily="18" charset="0"/>
                          <a:hlinkClick r:id="rId2"/>
                        </a:rPr>
                        <a:t>http://surl.li/afzft</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74731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328171DF-46A0-EB15-EB5B-5F46D64CD86B}"/>
              </a:ext>
            </a:extLst>
          </p:cNvPr>
          <p:cNvGraphicFramePr>
            <a:graphicFrameLocks noGrp="1"/>
          </p:cNvGraphicFramePr>
          <p:nvPr>
            <p:extLst>
              <p:ext uri="{D42A27DB-BD31-4B8C-83A1-F6EECF244321}">
                <p14:modId xmlns:p14="http://schemas.microsoft.com/office/powerpoint/2010/main" val="1343775639"/>
              </p:ext>
            </p:extLst>
          </p:nvPr>
        </p:nvGraphicFramePr>
        <p:xfrm>
          <a:off x="11906" y="552472"/>
          <a:ext cx="11901055" cy="2753449"/>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306783">
                  <a:extLst>
                    <a:ext uri="{9D8B030D-6E8A-4147-A177-3AD203B41FA5}">
                      <a16:colId xmlns:a16="http://schemas.microsoft.com/office/drawing/2014/main" val="4170704426"/>
                    </a:ext>
                  </a:extLst>
                </a:gridCol>
                <a:gridCol w="4391891">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36704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38640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2.6.</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Продемонструйте, що ОП дозволяє забезпечити набуття здобувачами вищої освіти</a:t>
                      </a:r>
                    </a:p>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соціальних навичок (</a:t>
                      </a:r>
                      <a:r>
                        <a:rPr lang="en-US" sz="1400" b="0" dirty="0">
                          <a:effectLst/>
                          <a:latin typeface="+mn-lt"/>
                          <a:ea typeface="Georgia" panose="02040502050405020303" pitchFamily="18" charset="0"/>
                          <a:cs typeface="Georgia" panose="02040502050405020303" pitchFamily="18" charset="0"/>
                        </a:rPr>
                        <a:t>soft skills) </a:t>
                      </a:r>
                      <a:r>
                        <a:rPr lang="uk-UA" sz="1400" b="0" dirty="0">
                          <a:effectLst/>
                          <a:latin typeface="+mn-lt"/>
                          <a:ea typeface="Georgia" panose="02040502050405020303" pitchFamily="18" charset="0"/>
                          <a:cs typeface="Georgia" panose="02040502050405020303" pitchFamily="18" charset="0"/>
                        </a:rPr>
                        <a:t>упродовж періоду навчання, які відповідають цілям</a:t>
                      </a:r>
                    </a:p>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та результатам навчання ОП</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solidFill>
                            <a:schemeClr val="tx1"/>
                          </a:solidFill>
                          <a:effectLst/>
                          <a:latin typeface="+mn-lt"/>
                          <a:ea typeface="Calibri" panose="020F0502020204030204" pitchFamily="34" charset="0"/>
                          <a:cs typeface="Times New Roman" panose="02020603050405020304" pitchFamily="18" charset="0"/>
                        </a:rPr>
                        <a:t>1. </a:t>
                      </a:r>
                      <a:r>
                        <a:rPr lang="uk-UA" sz="1400" dirty="0">
                          <a:effectLst/>
                          <a:latin typeface="+mn-lt"/>
                          <a:ea typeface="Calibri" panose="020F0502020204030204" pitchFamily="34" charset="0"/>
                          <a:cs typeface="Times New Roman" panose="02020603050405020304" pitchFamily="18" charset="0"/>
                        </a:rPr>
                        <a:t>Набуття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за ОП можливе за рахунок:</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вивчення ОК обов'язкової частини ОП;</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обрання за власним баченням вибіркових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застосування форм та методів навчання, які пов’язані з формуванням саме soft skills.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Наявність в обов'язковій частині ОП дисциплін, які направлені на формування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Наявність у переліку вибіркових дисциплін саме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173015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Акредитація освітніх програм</a:t>
            </a:r>
          </a:p>
        </p:txBody>
      </p:sp>
      <p:graphicFrame>
        <p:nvGraphicFramePr>
          <p:cNvPr id="2" name="Таблица 3">
            <a:extLst>
              <a:ext uri="{FF2B5EF4-FFF2-40B4-BE49-F238E27FC236}">
                <a16:creationId xmlns:a16="http://schemas.microsoft.com/office/drawing/2014/main" id="{F6D5738F-4AA9-5ACD-E555-9F5A90F04C39}"/>
              </a:ext>
            </a:extLst>
          </p:cNvPr>
          <p:cNvGraphicFramePr>
            <a:graphicFrameLocks noGrp="1"/>
          </p:cNvGraphicFramePr>
          <p:nvPr>
            <p:extLst>
              <p:ext uri="{D42A27DB-BD31-4B8C-83A1-F6EECF244321}">
                <p14:modId xmlns:p14="http://schemas.microsoft.com/office/powerpoint/2010/main" val="3224255793"/>
              </p:ext>
            </p:extLst>
          </p:nvPr>
        </p:nvGraphicFramePr>
        <p:xfrm>
          <a:off x="145472" y="709771"/>
          <a:ext cx="11901056" cy="4752002"/>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077317">
                  <a:extLst>
                    <a:ext uri="{9D8B030D-6E8A-4147-A177-3AD203B41FA5}">
                      <a16:colId xmlns:a16="http://schemas.microsoft.com/office/drawing/2014/main" val="4170704426"/>
                    </a:ext>
                  </a:extLst>
                </a:gridCol>
                <a:gridCol w="4381500">
                  <a:extLst>
                    <a:ext uri="{9D8B030D-6E8A-4147-A177-3AD203B41FA5}">
                      <a16:colId xmlns:a16="http://schemas.microsoft.com/office/drawing/2014/main" val="2382816387"/>
                    </a:ext>
                  </a:extLst>
                </a:gridCol>
                <a:gridCol w="4721803">
                  <a:extLst>
                    <a:ext uri="{9D8B030D-6E8A-4147-A177-3AD203B41FA5}">
                      <a16:colId xmlns:a16="http://schemas.microsoft.com/office/drawing/2014/main" val="384953491"/>
                    </a:ext>
                  </a:extLst>
                </a:gridCol>
              </a:tblGrid>
              <a:tr h="34427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Критерії</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ЕГ</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ГЕР</a:t>
                      </a:r>
                    </a:p>
                  </a:txBody>
                  <a:tcPr/>
                </a:tc>
                <a:extLst>
                  <a:ext uri="{0D108BD9-81ED-4DB2-BD59-A6C34878D82A}">
                    <a16:rowId xmlns:a16="http://schemas.microsoft.com/office/drawing/2014/main" val="3419933568"/>
                  </a:ext>
                </a:extLst>
              </a:tr>
              <a:tr h="205953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Критерій 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800" kern="1200" dirty="0">
                          <a:solidFill>
                            <a:schemeClr val="tx1"/>
                          </a:solidFill>
                          <a:effectLst/>
                          <a:latin typeface="+mn-lt"/>
                          <a:ea typeface="+mn-ea"/>
                          <a:cs typeface="+mn-cs"/>
                        </a:rPr>
                        <a:t>Доцільно сформувати в ЗВО загальний каталог вибіркових дисциплін, який розширив би спектр вибору дисциплін як за окремою ОП, так і за іншими ОП різних освітніх рівнів.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800" kern="1200" dirty="0">
                          <a:solidFill>
                            <a:schemeClr val="tx1"/>
                          </a:solidFill>
                          <a:effectLst/>
                          <a:latin typeface="+mn-lt"/>
                          <a:ea typeface="+mn-ea"/>
                          <a:cs typeface="+mn-cs"/>
                        </a:rPr>
                        <a:t>Варто розробити </a:t>
                      </a:r>
                      <a:r>
                        <a:rPr lang="uk-UA" sz="1800" kern="1200" dirty="0" err="1">
                          <a:solidFill>
                            <a:schemeClr val="tx1"/>
                          </a:solidFill>
                          <a:effectLst/>
                          <a:latin typeface="+mn-lt"/>
                          <a:ea typeface="+mn-ea"/>
                          <a:cs typeface="+mn-cs"/>
                        </a:rPr>
                        <a:t>загальноуніверситетський</a:t>
                      </a:r>
                      <a:r>
                        <a:rPr lang="uk-UA" sz="1800" kern="1200" dirty="0">
                          <a:solidFill>
                            <a:schemeClr val="tx1"/>
                          </a:solidFill>
                          <a:effectLst/>
                          <a:latin typeface="+mn-lt"/>
                          <a:ea typeface="+mn-ea"/>
                          <a:cs typeface="+mn-cs"/>
                        </a:rPr>
                        <a:t> каталог вибіркових дисциплін, удосконаливши організацію процесу вибору дисциплін та передбачивши вільний вибір з інших ОП різних освітніх рівнів.</a:t>
                      </a:r>
                      <a:endParaRPr lang="ru-RU"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00412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Критерій 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uk-UA" sz="1800" kern="1200" dirty="0">
                          <a:solidFill>
                            <a:schemeClr val="tx1"/>
                          </a:solidFill>
                          <a:effectLst/>
                          <a:latin typeface="+mn-lt"/>
                          <a:ea typeface="+mn-ea"/>
                          <a:cs typeface="+mn-cs"/>
                        </a:rPr>
                        <a:t>Рекомендовано розробити </a:t>
                      </a:r>
                      <a:r>
                        <a:rPr lang="uk-UA" sz="1800" kern="1200" dirty="0" err="1">
                          <a:solidFill>
                            <a:schemeClr val="tx1"/>
                          </a:solidFill>
                          <a:effectLst/>
                          <a:latin typeface="+mn-lt"/>
                          <a:ea typeface="+mn-ea"/>
                          <a:cs typeface="+mn-cs"/>
                        </a:rPr>
                        <a:t>загальноуніверситетський</a:t>
                      </a:r>
                      <a:r>
                        <a:rPr lang="uk-UA" sz="1800" kern="1200" dirty="0">
                          <a:solidFill>
                            <a:schemeClr val="tx1"/>
                          </a:solidFill>
                          <a:effectLst/>
                          <a:latin typeface="+mn-lt"/>
                          <a:ea typeface="+mn-ea"/>
                          <a:cs typeface="+mn-cs"/>
                        </a:rPr>
                        <a:t> каталог вибіркових дисциплін, що розширить можливість вибору вибіркових дисциплін різного профілю та </a:t>
                      </a:r>
                      <a:r>
                        <a:rPr lang="uk-UA" sz="1800" kern="1200" dirty="0" err="1">
                          <a:solidFill>
                            <a:schemeClr val="tx1"/>
                          </a:solidFill>
                          <a:effectLst/>
                          <a:latin typeface="+mn-lt"/>
                          <a:ea typeface="+mn-ea"/>
                          <a:cs typeface="+mn-cs"/>
                        </a:rPr>
                        <a:t>долученість</a:t>
                      </a:r>
                      <a:r>
                        <a:rPr lang="uk-UA" sz="1800" kern="1200" dirty="0">
                          <a:solidFill>
                            <a:schemeClr val="tx1"/>
                          </a:solidFill>
                          <a:effectLst/>
                          <a:latin typeface="+mn-lt"/>
                          <a:ea typeface="+mn-ea"/>
                          <a:cs typeface="+mn-cs"/>
                        </a:rPr>
                        <a:t> здобувачів до вивчення дисциплін у збірних групах.</a:t>
                      </a:r>
                    </a:p>
                  </a:txBody>
                  <a:tcPr marL="68580" marR="68580" marT="0" marB="0"/>
                </a:tc>
                <a:tc>
                  <a:txBody>
                    <a:bodyPr/>
                    <a:lstStyle/>
                    <a:p>
                      <a:pPr marL="0" lvl="0" indent="0" algn="l">
                        <a:lnSpc>
                          <a:spcPct val="107000"/>
                        </a:lnSpc>
                        <a:buFont typeface="+mj-lt"/>
                        <a:buNone/>
                        <a:tabLst>
                          <a:tab pos="258445" algn="l"/>
                        </a:tabLst>
                      </a:pPr>
                      <a:r>
                        <a:rPr lang="uk-UA" sz="1800" kern="1200" dirty="0">
                          <a:solidFill>
                            <a:schemeClr val="tx1"/>
                          </a:solidFill>
                          <a:effectLst/>
                          <a:latin typeface="+mn-lt"/>
                          <a:ea typeface="+mn-ea"/>
                          <a:cs typeface="+mn-cs"/>
                        </a:rPr>
                        <a:t>Рекомендовано переглянути показник щодо чисельності здобувачів для вивчення вибіркових дисциплін в бік зменшення, враховуючи набори на освітні програми, задля забезпечення максимально повної можливості формування індивідуальної освітньої траєкторії.</a:t>
                      </a: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261357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Акредитація освітніх програм</a:t>
            </a:r>
          </a:p>
        </p:txBody>
      </p:sp>
      <p:graphicFrame>
        <p:nvGraphicFramePr>
          <p:cNvPr id="2" name="Таблица 3">
            <a:extLst>
              <a:ext uri="{FF2B5EF4-FFF2-40B4-BE49-F238E27FC236}">
                <a16:creationId xmlns:a16="http://schemas.microsoft.com/office/drawing/2014/main" id="{D966E946-E06A-2FDD-84EA-E4682BF35787}"/>
              </a:ext>
            </a:extLst>
          </p:cNvPr>
          <p:cNvGraphicFramePr>
            <a:graphicFrameLocks noGrp="1"/>
          </p:cNvGraphicFramePr>
          <p:nvPr>
            <p:extLst>
              <p:ext uri="{D42A27DB-BD31-4B8C-83A1-F6EECF244321}">
                <p14:modId xmlns:p14="http://schemas.microsoft.com/office/powerpoint/2010/main" val="2828866898"/>
              </p:ext>
            </p:extLst>
          </p:nvPr>
        </p:nvGraphicFramePr>
        <p:xfrm>
          <a:off x="145472" y="521855"/>
          <a:ext cx="11901056" cy="5926570"/>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1953492">
                  <a:extLst>
                    <a:ext uri="{9D8B030D-6E8A-4147-A177-3AD203B41FA5}">
                      <a16:colId xmlns:a16="http://schemas.microsoft.com/office/drawing/2014/main" val="4170704426"/>
                    </a:ext>
                  </a:extLst>
                </a:gridCol>
                <a:gridCol w="4745182">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438882">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Критерії</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ЕГ</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ГЕР</a:t>
                      </a:r>
                    </a:p>
                  </a:txBody>
                  <a:tcPr/>
                </a:tc>
                <a:extLst>
                  <a:ext uri="{0D108BD9-81ED-4DB2-BD59-A6C34878D82A}">
                    <a16:rowId xmlns:a16="http://schemas.microsoft.com/office/drawing/2014/main" val="3419933568"/>
                  </a:ext>
                </a:extLst>
              </a:tr>
              <a:tr h="548768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Критерій 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400" kern="1200" dirty="0">
                          <a:solidFill>
                            <a:srgbClr val="000000"/>
                          </a:solidFill>
                          <a:effectLst/>
                          <a:latin typeface="+mn-lt"/>
                          <a:ea typeface="+mn-ea"/>
                          <a:cs typeface="Times New Roman" panose="02020603050405020304" pitchFamily="18" charset="0"/>
                        </a:rPr>
                        <a:t>1.Оскільки наразі вибір вибіркових дисциплін де факто здійснюється лише з переліку дисциплін кафедри та інституту, було б продуктивним забезпечити в явному вигляді можливість обрання здобувачами дисциплін усього університету у вигляді запровадження загальної для всього університету бази (переліку) вибору дисциплін.</a:t>
                      </a:r>
                    </a:p>
                    <a:p>
                      <a:pPr algn="l"/>
                      <a:endParaRPr lang="uk-UA" sz="1400" kern="1200" dirty="0">
                        <a:solidFill>
                          <a:srgbClr val="000000"/>
                        </a:solidFill>
                        <a:effectLst/>
                        <a:latin typeface="+mn-lt"/>
                        <a:ea typeface="+mn-ea"/>
                        <a:cs typeface="Times New Roman" panose="02020603050405020304" pitchFamily="18" charset="0"/>
                      </a:endParaRPr>
                    </a:p>
                    <a:p>
                      <a:pPr algn="l"/>
                      <a:r>
                        <a:rPr lang="uk-UA" sz="1400" b="0" dirty="0">
                          <a:solidFill>
                            <a:srgbClr val="000000"/>
                          </a:solidFill>
                          <a:effectLst/>
                          <a:latin typeface="+mn-lt"/>
                          <a:ea typeface="+mn-ea"/>
                          <a:cs typeface="Times New Roman" panose="02020603050405020304" pitchFamily="18" charset="0"/>
                        </a:rPr>
                        <a:t>2. </a:t>
                      </a:r>
                      <a:r>
                        <a:rPr lang="uk-UA" sz="1400" kern="1200" dirty="0">
                          <a:solidFill>
                            <a:srgbClr val="000000"/>
                          </a:solidFill>
                          <a:effectLst/>
                          <a:latin typeface="+mn-lt"/>
                          <a:ea typeface="+mn-ea"/>
                          <a:cs typeface="Times New Roman" panose="02020603050405020304" pitchFamily="18" charset="0"/>
                        </a:rPr>
                        <a:t>Існуюче «Положення про формування переліку та обрання навчальних дисциплін здобувачами вищої освіти НТУ «ДП» передбачає включення дисциплін у перелік вибіркових лише за наявності: 1.відповідного кадрового забезпечення, з чим слід погодитись, та 2.РПНД та силабусу дисципліни. </a:t>
                      </a:r>
                    </a:p>
                    <a:p>
                      <a:pPr algn="l"/>
                      <a:r>
                        <a:rPr lang="uk-UA" sz="1400" kern="1200" dirty="0">
                          <a:solidFill>
                            <a:srgbClr val="000000"/>
                          </a:solidFill>
                          <a:effectLst/>
                          <a:latin typeface="+mn-lt"/>
                          <a:ea typeface="+mn-ea"/>
                          <a:cs typeface="Times New Roman" panose="02020603050405020304" pitchFamily="18" charset="0"/>
                        </a:rPr>
                        <a:t>Подібний підхід однозначно звужує можливості для запровадження інноваційних навчальних курсів, оскільки вимагає від НПП занадто багато зусиль для лише включення у перелік. Можливо, продуктивним було б розглянути можливість формування переліків вибіркових (особливо фахових) дисциплін лише за наявності кадрового забезпечення та лише анотації дисципліни, що надало б можливість НПП пропонувати новітні курси та лише у випадку обрання їх дисциплін здобувачами готувати РПНД, </a:t>
                      </a:r>
                      <a:r>
                        <a:rPr lang="uk-UA" sz="1400" kern="1200" dirty="0" err="1">
                          <a:solidFill>
                            <a:srgbClr val="000000"/>
                          </a:solidFill>
                          <a:effectLst/>
                          <a:latin typeface="+mn-lt"/>
                          <a:ea typeface="+mn-ea"/>
                          <a:cs typeface="Times New Roman" panose="02020603050405020304" pitchFamily="18" charset="0"/>
                        </a:rPr>
                        <a:t>силабуси</a:t>
                      </a:r>
                      <a:r>
                        <a:rPr lang="uk-UA" sz="1400" kern="1200" dirty="0">
                          <a:solidFill>
                            <a:srgbClr val="000000"/>
                          </a:solidFill>
                          <a:effectLst/>
                          <a:latin typeface="+mn-lt"/>
                          <a:ea typeface="+mn-ea"/>
                          <a:cs typeface="Times New Roman" panose="02020603050405020304" pitchFamily="18" charset="0"/>
                        </a:rPr>
                        <a:t> та решту методичного забезпечення. </a:t>
                      </a:r>
                      <a:endParaRPr lang="ru-RU" sz="1400" kern="1200" dirty="0">
                        <a:solidFill>
                          <a:srgbClr val="000000"/>
                        </a:solidFill>
                        <a:effectLst/>
                        <a:latin typeface="+mn-lt"/>
                        <a:ea typeface="+mn-ea"/>
                        <a:cs typeface="Times New Roman" panose="02020603050405020304" pitchFamily="18" charset="0"/>
                      </a:endParaRPr>
                    </a:p>
                  </a:txBody>
                  <a:tcPr marL="68580" marR="68580" marT="0" marB="0"/>
                </a:tc>
                <a:tc>
                  <a:txBody>
                    <a:bodyPr/>
                    <a:lstStyle/>
                    <a:p>
                      <a:pPr marL="78740" algn="l">
                        <a:lnSpc>
                          <a:spcPct val="107000"/>
                        </a:lnSpc>
                        <a:spcAft>
                          <a:spcPts val="800"/>
                        </a:spcAft>
                        <a:tabLst>
                          <a:tab pos="92710" algn="l"/>
                          <a:tab pos="313055" algn="l"/>
                        </a:tabLst>
                      </a:pP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316591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1F7BA056-0C04-4652-AEAB-5FCF4A08E3C7}"/>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Акредитація освітніх програм</a:t>
            </a:r>
          </a:p>
        </p:txBody>
      </p:sp>
      <p:graphicFrame>
        <p:nvGraphicFramePr>
          <p:cNvPr id="5" name="Таблица 3">
            <a:extLst>
              <a:ext uri="{FF2B5EF4-FFF2-40B4-BE49-F238E27FC236}">
                <a16:creationId xmlns:a16="http://schemas.microsoft.com/office/drawing/2014/main" id="{468A184C-D756-4EF8-B18A-438110F89122}"/>
              </a:ext>
            </a:extLst>
          </p:cNvPr>
          <p:cNvGraphicFramePr>
            <a:graphicFrameLocks noGrp="1"/>
          </p:cNvGraphicFramePr>
          <p:nvPr>
            <p:extLst>
              <p:ext uri="{D42A27DB-BD31-4B8C-83A1-F6EECF244321}">
                <p14:modId xmlns:p14="http://schemas.microsoft.com/office/powerpoint/2010/main" val="2230526332"/>
              </p:ext>
            </p:extLst>
          </p:nvPr>
        </p:nvGraphicFramePr>
        <p:xfrm>
          <a:off x="145472" y="525430"/>
          <a:ext cx="11901056" cy="431920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172567">
                  <a:extLst>
                    <a:ext uri="{9D8B030D-6E8A-4147-A177-3AD203B41FA5}">
                      <a16:colId xmlns:a16="http://schemas.microsoft.com/office/drawing/2014/main" val="4170704426"/>
                    </a:ext>
                  </a:extLst>
                </a:gridCol>
                <a:gridCol w="4526107">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427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Критерії</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ЕГ</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Зауваження та рекомендації ГЕР</a:t>
                      </a:r>
                    </a:p>
                  </a:txBody>
                  <a:tcPr/>
                </a:tc>
                <a:extLst>
                  <a:ext uri="{0D108BD9-81ED-4DB2-BD59-A6C34878D82A}">
                    <a16:rowId xmlns:a16="http://schemas.microsoft.com/office/drawing/2014/main" val="3419933568"/>
                  </a:ext>
                </a:extLst>
              </a:tr>
              <a:tr h="138453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dirty="0" err="1">
                          <a:effectLst/>
                          <a:latin typeface="+mn-lt"/>
                          <a:ea typeface="Calibri" panose="020F0502020204030204" pitchFamily="34" charset="0"/>
                          <a:cs typeface="Times New Roman" panose="02020603050405020304" pitchFamily="18" charset="0"/>
                        </a:rPr>
                        <a:t>Критерій</a:t>
                      </a:r>
                      <a:r>
                        <a:rPr lang="ru-RU" sz="1800" dirty="0">
                          <a:effectLst/>
                          <a:latin typeface="+mn-lt"/>
                          <a:ea typeface="Calibri" panose="020F0502020204030204" pitchFamily="34" charset="0"/>
                          <a:cs typeface="Times New Roman" panose="02020603050405020304" pitchFamily="18" charset="0"/>
                        </a:rPr>
                        <a:t> 2</a:t>
                      </a:r>
                    </a:p>
                  </a:txBody>
                  <a:tcPr marL="68580" marR="68580" marT="0" marB="0"/>
                </a:tc>
                <a:tc>
                  <a:txBody>
                    <a:bodyPr/>
                    <a:lstStyle/>
                    <a:p>
                      <a:pPr algn="l">
                        <a:lnSpc>
                          <a:spcPct val="107000"/>
                        </a:lnSpc>
                        <a:spcAft>
                          <a:spcPts val="800"/>
                        </a:spcAft>
                      </a:pPr>
                      <a:r>
                        <a:rPr lang="uk-UA" sz="1800" kern="1200" dirty="0">
                          <a:solidFill>
                            <a:schemeClr val="tx1"/>
                          </a:solidFill>
                          <a:effectLst/>
                          <a:latin typeface="+mn-lt"/>
                          <a:ea typeface="+mn-ea"/>
                          <a:cs typeface="+mn-cs"/>
                        </a:rPr>
                        <a:t>ЕГ рекомендує звернути увагу ЗВО щодо можливості розширення переліку вибіркових ОК в межах Університету, зазначати в НП для певної вибіркової компоненти кількість аудиторних годин і годин, виділених на самостійну роботу в певному семестрі або чверті.</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92710" algn="l"/>
                          <a:tab pos="313055" algn="l"/>
                        </a:tabLst>
                      </a:pPr>
                      <a:r>
                        <a:rPr lang="uk-UA" sz="1800" kern="1200" dirty="0">
                          <a:solidFill>
                            <a:schemeClr val="tx1"/>
                          </a:solidFill>
                          <a:effectLst/>
                          <a:latin typeface="+mn-lt"/>
                          <a:ea typeface="+mn-ea"/>
                          <a:cs typeface="+mn-cs"/>
                        </a:rPr>
                        <a:t>Звернути увагу на необхідність розширення переліку вибіркових ОК в межах Університету. Зазначити в НП для певної вибіркової компоненти кількість аудиторних годин і годин виділених на самостійну роботу в певному семестрі, або чверті.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00412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1800" dirty="0" err="1">
                          <a:effectLst/>
                          <a:latin typeface="+mn-lt"/>
                          <a:ea typeface="Calibri" panose="020F0502020204030204" pitchFamily="34" charset="0"/>
                          <a:cs typeface="Times New Roman" panose="02020603050405020304" pitchFamily="18" charset="0"/>
                        </a:rPr>
                        <a:t>Критерій</a:t>
                      </a:r>
                      <a:r>
                        <a:rPr lang="ru-RU" sz="1800" dirty="0">
                          <a:effectLst/>
                          <a:latin typeface="+mn-lt"/>
                          <a:ea typeface="Calibri" panose="020F0502020204030204" pitchFamily="34" charset="0"/>
                          <a:cs typeface="Times New Roman" panose="02020603050405020304" pitchFamily="18" charset="0"/>
                        </a:rPr>
                        <a:t> 2</a:t>
                      </a:r>
                    </a:p>
                  </a:txBody>
                  <a:tcPr marL="68580" marR="68580" marT="0" marB="0"/>
                </a:tc>
                <a:tc>
                  <a:txBody>
                    <a:bodyPr/>
                    <a:lstStyle/>
                    <a:p>
                      <a:pPr algn="l">
                        <a:lnSpc>
                          <a:spcPct val="107000"/>
                        </a:lnSpc>
                        <a:spcAft>
                          <a:spcPts val="800"/>
                        </a:spcAft>
                      </a:pPr>
                      <a:r>
                        <a:rPr lang="uk-UA" sz="1800" kern="1200" dirty="0">
                          <a:solidFill>
                            <a:schemeClr val="tx1"/>
                          </a:solidFill>
                          <a:effectLst/>
                          <a:latin typeface="+mn-lt"/>
                          <a:ea typeface="+mn-ea"/>
                          <a:cs typeface="+mn-cs"/>
                        </a:rPr>
                        <a:t>На думку експертів, слабка сторона ОПП – обмежений перелік вибіркових дисциплін: співвідношення 3/8 для </a:t>
                      </a:r>
                      <a:r>
                        <a:rPr lang="ru-RU" sz="1800" kern="1200" dirty="0" err="1">
                          <a:solidFill>
                            <a:schemeClr val="tx1"/>
                          </a:solidFill>
                          <a:effectLst/>
                          <a:latin typeface="+mn-lt"/>
                          <a:ea typeface="+mn-ea"/>
                          <a:cs typeface="+mn-cs"/>
                        </a:rPr>
                        <a:t>soft</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skills</a:t>
                      </a:r>
                      <a:r>
                        <a:rPr lang="uk-UA" sz="1800" kern="1200" dirty="0">
                          <a:solidFill>
                            <a:schemeClr val="tx1"/>
                          </a:solidFill>
                          <a:effectLst/>
                          <a:latin typeface="+mn-lt"/>
                          <a:ea typeface="+mn-ea"/>
                          <a:cs typeface="+mn-cs"/>
                        </a:rPr>
                        <a:t> та 12/22 для вибіркових фахових дисциплін.</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ru-RU" sz="1800" kern="1200" dirty="0" err="1">
                          <a:solidFill>
                            <a:schemeClr val="tx1"/>
                          </a:solidFill>
                          <a:effectLst/>
                          <a:latin typeface="+mn-lt"/>
                          <a:ea typeface="+mn-ea"/>
                          <a:cs typeface="+mn-cs"/>
                        </a:rPr>
                        <a:t>Розширення</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переліку</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вибіркових</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компонентів</a:t>
                      </a:r>
                      <a:r>
                        <a:rPr lang="ru-RU" sz="1800" kern="1200" dirty="0">
                          <a:solidFill>
                            <a:schemeClr val="tx1"/>
                          </a:solidFill>
                          <a:effectLst/>
                          <a:latin typeface="+mn-lt"/>
                          <a:ea typeface="+mn-ea"/>
                          <a:cs typeface="+mn-cs"/>
                        </a:rPr>
                        <a:t> та </a:t>
                      </a:r>
                      <a:r>
                        <a:rPr lang="ru-RU" sz="1800" kern="1200" dirty="0" err="1">
                          <a:solidFill>
                            <a:schemeClr val="tx1"/>
                          </a:solidFill>
                          <a:effectLst/>
                          <a:latin typeface="+mn-lt"/>
                          <a:ea typeface="+mn-ea"/>
                          <a:cs typeface="+mn-cs"/>
                        </a:rPr>
                        <a:t>впровадження</a:t>
                      </a:r>
                      <a:r>
                        <a:rPr lang="ru-RU" sz="1800" kern="1200" dirty="0">
                          <a:solidFill>
                            <a:schemeClr val="tx1"/>
                          </a:solidFill>
                          <a:effectLst/>
                          <a:latin typeface="+mn-lt"/>
                          <a:ea typeface="+mn-ea"/>
                          <a:cs typeface="+mn-cs"/>
                        </a:rPr>
                        <a:t> каталогу </a:t>
                      </a:r>
                      <a:r>
                        <a:rPr lang="ru-RU" sz="1800" kern="1200" dirty="0" err="1">
                          <a:solidFill>
                            <a:schemeClr val="tx1"/>
                          </a:solidFill>
                          <a:effectLst/>
                          <a:latin typeface="+mn-lt"/>
                          <a:ea typeface="+mn-ea"/>
                          <a:cs typeface="+mn-cs"/>
                        </a:rPr>
                        <a:t>вибіркових</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дисциплін</a:t>
                      </a:r>
                      <a:r>
                        <a:rPr lang="ru-RU" sz="1800" kern="1200" dirty="0">
                          <a:solidFill>
                            <a:schemeClr val="tx1"/>
                          </a:solidFill>
                          <a:effectLst/>
                          <a:latin typeface="+mn-lt"/>
                          <a:ea typeface="+mn-ea"/>
                          <a:cs typeface="+mn-cs"/>
                        </a:rPr>
                        <a:t>.</a:t>
                      </a:r>
                    </a:p>
                    <a:p>
                      <a:r>
                        <a:rPr lang="ru-RU" sz="1800" kern="1200" dirty="0">
                          <a:solidFill>
                            <a:schemeClr val="tx1"/>
                          </a:solidFill>
                          <a:effectLst/>
                          <a:latin typeface="+mn-lt"/>
                          <a:ea typeface="+mn-ea"/>
                          <a:cs typeface="+mn-cs"/>
                        </a:rPr>
                        <a:t> </a:t>
                      </a:r>
                    </a:p>
                    <a:p>
                      <a:r>
                        <a:rPr lang="ru-RU" sz="1800" kern="1200" dirty="0" err="1">
                          <a:solidFill>
                            <a:schemeClr val="tx1"/>
                          </a:solidFill>
                          <a:effectLst/>
                          <a:latin typeface="+mn-lt"/>
                          <a:ea typeface="+mn-ea"/>
                          <a:cs typeface="+mn-cs"/>
                        </a:rPr>
                        <a:t>Впровадження</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системи</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вибору</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дисциплін</a:t>
                      </a:r>
                      <a:r>
                        <a:rPr lang="ru-RU" sz="1800" kern="1200" dirty="0">
                          <a:solidFill>
                            <a:schemeClr val="tx1"/>
                          </a:solidFill>
                          <a:effectLst/>
                          <a:latin typeface="+mn-lt"/>
                          <a:ea typeface="+mn-ea"/>
                          <a:cs typeface="+mn-cs"/>
                        </a:rPr>
                        <a:t> через систему </a:t>
                      </a:r>
                      <a:r>
                        <a:rPr lang="ru-RU" sz="1800" kern="1200" dirty="0" err="1">
                          <a:solidFill>
                            <a:schemeClr val="tx1"/>
                          </a:solidFill>
                          <a:effectLst/>
                          <a:latin typeface="+mn-lt"/>
                          <a:ea typeface="+mn-ea"/>
                          <a:cs typeface="+mn-cs"/>
                        </a:rPr>
                        <a:t>електронного</a:t>
                      </a:r>
                      <a:r>
                        <a:rPr lang="ru-RU" sz="1800" kern="1200" dirty="0">
                          <a:solidFill>
                            <a:schemeClr val="tx1"/>
                          </a:solidFill>
                          <a:effectLst/>
                          <a:latin typeface="+mn-lt"/>
                          <a:ea typeface="+mn-ea"/>
                          <a:cs typeface="+mn-cs"/>
                        </a:rPr>
                        <a:t> </a:t>
                      </a:r>
                      <a:r>
                        <a:rPr lang="ru-RU" sz="1800" kern="1200" dirty="0" err="1">
                          <a:solidFill>
                            <a:schemeClr val="tx1"/>
                          </a:solidFill>
                          <a:effectLst/>
                          <a:latin typeface="+mn-lt"/>
                          <a:ea typeface="+mn-ea"/>
                          <a:cs typeface="+mn-cs"/>
                        </a:rPr>
                        <a:t>навчання</a:t>
                      </a:r>
                      <a:r>
                        <a:rPr lang="ru-RU" sz="1800" kern="1200" dirty="0">
                          <a:solidFill>
                            <a:schemeClr val="tx1"/>
                          </a:solidFill>
                          <a:effectLst/>
                          <a:latin typeface="+mn-lt"/>
                          <a:ea typeface="+mn-ea"/>
                          <a:cs typeface="+mn-cs"/>
                        </a:rPr>
                        <a:t>.</a:t>
                      </a:r>
                      <a:endParaRPr lang="uk-UA" sz="1600" noProof="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134384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87325"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30146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2" name="Текст 1">
            <a:extLst>
              <a:ext uri="{FF2B5EF4-FFF2-40B4-BE49-F238E27FC236}">
                <a16:creationId xmlns:a16="http://schemas.microsoft.com/office/drawing/2014/main" id="{EB519300-7DE1-AED5-209B-FBE1DA2330C9}"/>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Можливі зміни в законодавстві: розвиток індивідуальних освітніх траєкторій та вдосконалення освітнього процесу у вищій освіті</a:t>
            </a:r>
          </a:p>
        </p:txBody>
      </p:sp>
      <p:pic>
        <p:nvPicPr>
          <p:cNvPr id="4" name="Рисунок 3">
            <a:extLst>
              <a:ext uri="{FF2B5EF4-FFF2-40B4-BE49-F238E27FC236}">
                <a16:creationId xmlns:a16="http://schemas.microsoft.com/office/drawing/2014/main" id="{E48EF62C-6749-C092-4DFD-D7076E9660C4}"/>
              </a:ext>
            </a:extLst>
          </p:cNvPr>
          <p:cNvPicPr>
            <a:picLocks noChangeAspect="1"/>
          </p:cNvPicPr>
          <p:nvPr/>
        </p:nvPicPr>
        <p:blipFill>
          <a:blip r:embed="rId3"/>
          <a:stretch>
            <a:fillRect/>
          </a:stretch>
        </p:blipFill>
        <p:spPr>
          <a:xfrm>
            <a:off x="619716" y="993726"/>
            <a:ext cx="5102127" cy="5102127"/>
          </a:xfrm>
          <a:prstGeom prst="rect">
            <a:avLst/>
          </a:prstGeom>
        </p:spPr>
      </p:pic>
      <p:pic>
        <p:nvPicPr>
          <p:cNvPr id="7" name="Рисунок 6">
            <a:extLst>
              <a:ext uri="{FF2B5EF4-FFF2-40B4-BE49-F238E27FC236}">
                <a16:creationId xmlns:a16="http://schemas.microsoft.com/office/drawing/2014/main" id="{B47942B3-9F7C-FB73-61FB-4FFF96B07800}"/>
              </a:ext>
            </a:extLst>
          </p:cNvPr>
          <p:cNvPicPr>
            <a:picLocks noChangeAspect="1"/>
          </p:cNvPicPr>
          <p:nvPr/>
        </p:nvPicPr>
        <p:blipFill>
          <a:blip r:embed="rId4"/>
          <a:stretch>
            <a:fillRect/>
          </a:stretch>
        </p:blipFill>
        <p:spPr>
          <a:xfrm>
            <a:off x="6165948" y="993726"/>
            <a:ext cx="5102127" cy="5102127"/>
          </a:xfrm>
          <a:prstGeom prst="rect">
            <a:avLst/>
          </a:prstGeom>
        </p:spPr>
      </p:pic>
    </p:spTree>
    <p:extLst>
      <p:ext uri="{BB962C8B-B14F-4D97-AF65-F5344CB8AC3E}">
        <p14:creationId xmlns:p14="http://schemas.microsoft.com/office/powerpoint/2010/main" val="173024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87325"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30146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2" name="Текст 1">
            <a:extLst>
              <a:ext uri="{FF2B5EF4-FFF2-40B4-BE49-F238E27FC236}">
                <a16:creationId xmlns:a16="http://schemas.microsoft.com/office/drawing/2014/main" id="{EB519300-7DE1-AED5-209B-FBE1DA2330C9}"/>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Можливі зміни в законодавстві: розвиток індивідуальних освітніх траєкторій та вдосконалення освітнього процесу у вищій освіті</a:t>
            </a:r>
          </a:p>
        </p:txBody>
      </p:sp>
      <p:pic>
        <p:nvPicPr>
          <p:cNvPr id="6" name="Рисунок 5">
            <a:extLst>
              <a:ext uri="{FF2B5EF4-FFF2-40B4-BE49-F238E27FC236}">
                <a16:creationId xmlns:a16="http://schemas.microsoft.com/office/drawing/2014/main" id="{020471B9-4E70-CD99-D8AE-8D6B86F64FD0}"/>
              </a:ext>
            </a:extLst>
          </p:cNvPr>
          <p:cNvPicPr>
            <a:picLocks noChangeAspect="1"/>
          </p:cNvPicPr>
          <p:nvPr/>
        </p:nvPicPr>
        <p:blipFill>
          <a:blip r:embed="rId3"/>
          <a:stretch>
            <a:fillRect/>
          </a:stretch>
        </p:blipFill>
        <p:spPr>
          <a:xfrm>
            <a:off x="542924" y="1009649"/>
            <a:ext cx="5095875" cy="5095875"/>
          </a:xfrm>
          <a:prstGeom prst="rect">
            <a:avLst/>
          </a:prstGeom>
        </p:spPr>
      </p:pic>
      <p:pic>
        <p:nvPicPr>
          <p:cNvPr id="9" name="Рисунок 8">
            <a:extLst>
              <a:ext uri="{FF2B5EF4-FFF2-40B4-BE49-F238E27FC236}">
                <a16:creationId xmlns:a16="http://schemas.microsoft.com/office/drawing/2014/main" id="{FC2D197C-80ED-AAE5-E0A6-F64EB3547FA6}"/>
              </a:ext>
            </a:extLst>
          </p:cNvPr>
          <p:cNvPicPr>
            <a:picLocks noChangeAspect="1"/>
          </p:cNvPicPr>
          <p:nvPr/>
        </p:nvPicPr>
        <p:blipFill>
          <a:blip r:embed="rId4"/>
          <a:stretch>
            <a:fillRect/>
          </a:stretch>
        </p:blipFill>
        <p:spPr>
          <a:xfrm>
            <a:off x="6553201" y="1009649"/>
            <a:ext cx="5095875" cy="5095875"/>
          </a:xfrm>
          <a:prstGeom prst="rect">
            <a:avLst/>
          </a:prstGeom>
        </p:spPr>
      </p:pic>
    </p:spTree>
    <p:extLst>
      <p:ext uri="{BB962C8B-B14F-4D97-AF65-F5344CB8AC3E}">
        <p14:creationId xmlns:p14="http://schemas.microsoft.com/office/powerpoint/2010/main" val="274499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7" name="Заголовок 1"/>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dirty="0">
                <a:latin typeface="Arial" charset="0"/>
                <a:ea typeface="+mn-ea"/>
                <a:cs typeface="+mn-cs"/>
              </a:rPr>
              <a:t>Загальний обсяг </a:t>
            </a:r>
            <a:r>
              <a:rPr lang="uk-UA" sz="2000" dirty="0">
                <a:latin typeface="Arial" charset="0"/>
                <a:ea typeface="+mn-ea"/>
                <a:cs typeface="+mn-cs"/>
              </a:rPr>
              <a:t>вибіркової частини освітньої програми та навчального плану має становити:</a:t>
            </a:r>
          </a:p>
          <a:p>
            <a:pPr algn="just">
              <a:lnSpc>
                <a:spcPct val="110000"/>
              </a:lnSpc>
            </a:pPr>
            <a:endParaRPr lang="uk-UA" sz="2000" dirty="0">
              <a:latin typeface="Arial" charset="0"/>
              <a:ea typeface="+mn-ea"/>
              <a:cs typeface="+mn-cs"/>
            </a:endParaRPr>
          </a:p>
          <a:p>
            <a:pPr algn="just">
              <a:lnSpc>
                <a:spcPct val="110000"/>
              </a:lnSpc>
            </a:pPr>
            <a:r>
              <a:rPr lang="uk-UA" sz="2000" i="1" dirty="0">
                <a:latin typeface="Arial" charset="0"/>
                <a:ea typeface="+mn-ea"/>
                <a:cs typeface="+mn-cs"/>
              </a:rPr>
              <a:t>для першого (бакалаврського) рівня:</a:t>
            </a:r>
          </a:p>
          <a:p>
            <a:pPr marL="342900" indent="-342900" algn="just">
              <a:lnSpc>
                <a:spcPct val="110000"/>
              </a:lnSpc>
              <a:buFont typeface="Wingdings" panose="05000000000000000000" pitchFamily="2" charset="2"/>
              <a:buChar char="v"/>
            </a:pPr>
            <a:r>
              <a:rPr lang="uk-UA" sz="2000" dirty="0">
                <a:latin typeface="Arial" charset="0"/>
                <a:ea typeface="+mn-ea"/>
                <a:cs typeface="+mn-cs"/>
              </a:rPr>
              <a:t>нормативний термін навчання </a:t>
            </a:r>
            <a:r>
              <a:rPr lang="uk-UA" sz="2000" b="1" i="1" dirty="0">
                <a:solidFill>
                  <a:srgbClr val="FF0000"/>
                </a:solidFill>
                <a:latin typeface="Arial" charset="0"/>
                <a:ea typeface="+mn-ea"/>
                <a:cs typeface="+mn-cs"/>
              </a:rPr>
              <a:t>від 60 до 120 кредитів ЄКТС</a:t>
            </a:r>
            <a:r>
              <a:rPr lang="uk-UA" sz="2000" dirty="0">
                <a:latin typeface="Arial" charset="0"/>
                <a:ea typeface="+mn-ea"/>
                <a:cs typeface="+mn-cs"/>
              </a:rPr>
              <a:t>;</a:t>
            </a:r>
          </a:p>
          <a:p>
            <a:pPr marL="342900" indent="-342900" algn="just">
              <a:lnSpc>
                <a:spcPct val="110000"/>
              </a:lnSpc>
              <a:buFont typeface="Wingdings" panose="05000000000000000000" pitchFamily="2" charset="2"/>
              <a:buChar char="v"/>
            </a:pPr>
            <a:r>
              <a:rPr lang="uk-UA" sz="2000" dirty="0">
                <a:latin typeface="Arial" charset="0"/>
                <a:ea typeface="+mn-ea"/>
                <a:cs typeface="+mn-cs"/>
              </a:rPr>
              <a:t>скорочений термін навчання </a:t>
            </a:r>
            <a:r>
              <a:rPr lang="uk-UA" sz="2000" b="1" i="1" dirty="0">
                <a:solidFill>
                  <a:srgbClr val="FF0000"/>
                </a:solidFill>
                <a:latin typeface="Arial" charset="0"/>
                <a:ea typeface="+mn-ea"/>
                <a:cs typeface="+mn-cs"/>
              </a:rPr>
              <a:t>від 60 до120 кредитів ЄКТС</a:t>
            </a:r>
            <a:r>
              <a:rPr lang="uk-UA" sz="2000" dirty="0">
                <a:latin typeface="Arial" charset="0"/>
                <a:ea typeface="+mn-ea"/>
                <a:cs typeface="+mn-cs"/>
              </a:rPr>
              <a:t>;</a:t>
            </a:r>
          </a:p>
          <a:p>
            <a:pPr algn="just">
              <a:lnSpc>
                <a:spcPct val="110000"/>
              </a:lnSpc>
            </a:pPr>
            <a:endParaRPr lang="uk-UA" sz="2000" dirty="0">
              <a:latin typeface="Arial" charset="0"/>
              <a:ea typeface="+mn-ea"/>
              <a:cs typeface="+mn-cs"/>
            </a:endParaRPr>
          </a:p>
          <a:p>
            <a:pPr algn="just">
              <a:lnSpc>
                <a:spcPct val="110000"/>
              </a:lnSpc>
            </a:pPr>
            <a:r>
              <a:rPr lang="uk-UA" sz="2000" i="1" dirty="0">
                <a:latin typeface="Arial" charset="0"/>
                <a:ea typeface="+mn-ea"/>
                <a:cs typeface="+mn-cs"/>
              </a:rPr>
              <a:t>для другого (магістерського) рівня:</a:t>
            </a:r>
          </a:p>
          <a:p>
            <a:pPr marL="342900" indent="-342900" algn="just">
              <a:lnSpc>
                <a:spcPct val="110000"/>
              </a:lnSpc>
              <a:buFont typeface="Wingdings" panose="05000000000000000000" pitchFamily="2" charset="2"/>
              <a:buChar char="v"/>
            </a:pPr>
            <a:r>
              <a:rPr lang="uk-UA" sz="2000" dirty="0">
                <a:latin typeface="Arial" charset="0"/>
                <a:ea typeface="+mn-ea"/>
                <a:cs typeface="+mn-cs"/>
              </a:rPr>
              <a:t>за освітньо-професійною програмою </a:t>
            </a:r>
            <a:r>
              <a:rPr lang="uk-UA" sz="2000" b="1" i="1" dirty="0">
                <a:solidFill>
                  <a:srgbClr val="FF0000"/>
                </a:solidFill>
                <a:latin typeface="Arial" charset="0"/>
                <a:ea typeface="+mn-ea"/>
                <a:cs typeface="+mn-cs"/>
              </a:rPr>
              <a:t>від 22,5 до 58,5 кредитів ЄКТС</a:t>
            </a:r>
            <a:r>
              <a:rPr lang="uk-UA" sz="2000" dirty="0">
                <a:latin typeface="Arial" charset="0"/>
                <a:ea typeface="+mn-ea"/>
                <a:cs typeface="+mn-cs"/>
              </a:rPr>
              <a:t>;</a:t>
            </a:r>
          </a:p>
          <a:p>
            <a:pPr marL="342900" indent="-342900" algn="just">
              <a:lnSpc>
                <a:spcPct val="110000"/>
              </a:lnSpc>
              <a:buFont typeface="Wingdings" panose="05000000000000000000" pitchFamily="2" charset="2"/>
              <a:buChar char="v"/>
            </a:pPr>
            <a:r>
              <a:rPr lang="uk-UA" sz="2000" dirty="0">
                <a:latin typeface="Arial" charset="0"/>
                <a:ea typeface="+mn-ea"/>
                <a:cs typeface="+mn-cs"/>
              </a:rPr>
              <a:t>за </a:t>
            </a:r>
            <a:r>
              <a:rPr lang="uk-UA" sz="2000" dirty="0" err="1">
                <a:latin typeface="Arial" charset="0"/>
                <a:ea typeface="+mn-ea"/>
                <a:cs typeface="+mn-cs"/>
              </a:rPr>
              <a:t>освітньо</a:t>
            </a:r>
            <a:r>
              <a:rPr lang="uk-UA" sz="2000" dirty="0">
                <a:latin typeface="Arial" charset="0"/>
                <a:ea typeface="+mn-ea"/>
                <a:cs typeface="+mn-cs"/>
              </a:rPr>
              <a:t>-науковою програмою </a:t>
            </a:r>
            <a:r>
              <a:rPr lang="uk-UA" sz="2000" b="1" i="1" dirty="0">
                <a:solidFill>
                  <a:srgbClr val="FF0000"/>
                </a:solidFill>
                <a:latin typeface="Arial" charset="0"/>
                <a:ea typeface="+mn-ea"/>
                <a:cs typeface="+mn-cs"/>
              </a:rPr>
              <a:t>від 30 до 78 кредитів ЄКТС</a:t>
            </a:r>
            <a:r>
              <a:rPr lang="uk-UA" sz="2000" dirty="0">
                <a:latin typeface="Arial" charset="0"/>
                <a:ea typeface="+mn-ea"/>
                <a:cs typeface="+mn-cs"/>
              </a:rPr>
              <a:t>;</a:t>
            </a:r>
          </a:p>
          <a:p>
            <a:pPr algn="just">
              <a:lnSpc>
                <a:spcPct val="110000"/>
              </a:lnSpc>
            </a:pPr>
            <a:endParaRPr lang="uk-UA" sz="2000" dirty="0">
              <a:latin typeface="Arial" charset="0"/>
              <a:ea typeface="+mn-ea"/>
              <a:cs typeface="+mn-cs"/>
            </a:endParaRPr>
          </a:p>
          <a:p>
            <a:pPr algn="just">
              <a:lnSpc>
                <a:spcPct val="110000"/>
              </a:lnSpc>
            </a:pPr>
            <a:r>
              <a:rPr lang="uk-UA" sz="2000" i="1" dirty="0">
                <a:latin typeface="Arial" charset="0"/>
                <a:ea typeface="+mn-ea"/>
                <a:cs typeface="+mn-cs"/>
              </a:rPr>
              <a:t>для третього (</a:t>
            </a:r>
            <a:r>
              <a:rPr lang="uk-UA" sz="2000" i="1" dirty="0" err="1">
                <a:latin typeface="Arial" charset="0"/>
                <a:ea typeface="+mn-ea"/>
                <a:cs typeface="+mn-cs"/>
              </a:rPr>
              <a:t>освітньо</a:t>
            </a:r>
            <a:r>
              <a:rPr lang="uk-UA" sz="2000" i="1" dirty="0">
                <a:latin typeface="Arial" charset="0"/>
                <a:ea typeface="+mn-ea"/>
                <a:cs typeface="+mn-cs"/>
              </a:rPr>
              <a:t>-наукового) рівня:</a:t>
            </a:r>
          </a:p>
          <a:p>
            <a:pPr marL="342900" indent="-342900" algn="just">
              <a:lnSpc>
                <a:spcPct val="110000"/>
              </a:lnSpc>
              <a:buFont typeface="Wingdings" panose="05000000000000000000" pitchFamily="2" charset="2"/>
              <a:buChar char="v"/>
            </a:pPr>
            <a:r>
              <a:rPr lang="uk-UA" sz="2000" b="1" i="1" dirty="0">
                <a:solidFill>
                  <a:srgbClr val="FF0000"/>
                </a:solidFill>
                <a:latin typeface="Arial" charset="0"/>
                <a:ea typeface="+mn-ea"/>
                <a:cs typeface="+mn-cs"/>
              </a:rPr>
              <a:t>не менше 10 кредитів ЄКТС</a:t>
            </a:r>
            <a:r>
              <a:rPr lang="uk-UA" sz="2000" dirty="0">
                <a:latin typeface="Arial" charset="0"/>
                <a:ea typeface="+mn-ea"/>
                <a:cs typeface="+mn-cs"/>
              </a:rPr>
              <a:t>, якщо обсяг освітньої програми 40 кредитів ЄКТС;</a:t>
            </a:r>
          </a:p>
          <a:p>
            <a:pPr marL="342900" indent="-342900" algn="just">
              <a:lnSpc>
                <a:spcPct val="110000"/>
              </a:lnSpc>
              <a:buFont typeface="Wingdings" panose="05000000000000000000" pitchFamily="2" charset="2"/>
              <a:buChar char="v"/>
            </a:pPr>
            <a:r>
              <a:rPr lang="uk-UA" sz="2000" b="1" i="1" dirty="0">
                <a:solidFill>
                  <a:srgbClr val="FF0000"/>
                </a:solidFill>
                <a:latin typeface="Arial" charset="0"/>
                <a:ea typeface="+mn-ea"/>
                <a:cs typeface="+mn-cs"/>
              </a:rPr>
              <a:t>не менше 15 кредитів ЄКТС</a:t>
            </a:r>
            <a:r>
              <a:rPr lang="uk-UA" sz="2000" dirty="0">
                <a:latin typeface="Arial" charset="0"/>
                <a:ea typeface="+mn-ea"/>
                <a:cs typeface="+mn-cs"/>
              </a:rPr>
              <a:t>, якщо обсяг освітньої програми 60 кредитів ЄКТС.</a:t>
            </a: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 </a:t>
            </a:r>
          </a:p>
        </p:txBody>
      </p:sp>
    </p:spTree>
    <p:extLst>
      <p:ext uri="{BB962C8B-B14F-4D97-AF65-F5344CB8AC3E}">
        <p14:creationId xmlns:p14="http://schemas.microsoft.com/office/powerpoint/2010/main" val="3010546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492619" y="1930498"/>
            <a:ext cx="11699381" cy="269739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i="1" dirty="0">
                <a:solidFill>
                  <a:schemeClr val="accent2"/>
                </a:solidFill>
              </a:rPr>
              <a:t>ВСЕ БУДЕ УКРАЇНА!!!</a:t>
            </a:r>
          </a:p>
          <a:p>
            <a:pPr algn="ctr"/>
            <a:r>
              <a:rPr lang="uk-UA" b="0" i="1" dirty="0">
                <a:solidFill>
                  <a:schemeClr val="accent2"/>
                </a:solidFill>
              </a:rPr>
              <a:t>Хай Вам щастить! </a:t>
            </a:r>
          </a:p>
          <a:p>
            <a:pPr algn="ctr"/>
            <a:endParaRPr lang="uk-UA" b="0" i="1" dirty="0">
              <a:solidFill>
                <a:schemeClr val="accent2"/>
              </a:solidFill>
            </a:endParaRPr>
          </a:p>
          <a:p>
            <a:pPr algn="ctr"/>
            <a:r>
              <a:rPr lang="uk-UA" b="0" i="1" dirty="0">
                <a:solidFill>
                  <a:schemeClr val="accent2"/>
                </a:solidFill>
              </a:rPr>
              <a:t>Із запитаннями та побажаннями прошу звертатися  </a:t>
            </a:r>
          </a:p>
          <a:p>
            <a:pPr algn="ctr"/>
            <a:r>
              <a:rPr lang="uk-UA" b="0" i="1" dirty="0">
                <a:solidFill>
                  <a:schemeClr val="accent2"/>
                </a:solidFill>
              </a:rPr>
              <a:t>до  навчально-методичного відділу</a:t>
            </a:r>
            <a:endParaRPr lang="ru-RU" b="0" i="1" dirty="0">
              <a:solidFill>
                <a:schemeClr val="accent2"/>
              </a:solidFill>
            </a:endParaRPr>
          </a:p>
        </p:txBody>
      </p:sp>
    </p:spTree>
    <p:extLst>
      <p:ext uri="{BB962C8B-B14F-4D97-AF65-F5344CB8AC3E}">
        <p14:creationId xmlns:p14="http://schemas.microsoft.com/office/powerpoint/2010/main" val="199351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473583" y="895867"/>
            <a:ext cx="11051403" cy="2862322"/>
          </a:xfrm>
          <a:prstGeom prst="rect">
            <a:avLst/>
          </a:prstGeom>
        </p:spPr>
        <p:txBody>
          <a:bodyPr wrap="square">
            <a:spAutoFit/>
          </a:bodyPr>
          <a:lstStyle/>
          <a:p>
            <a:pPr algn="just"/>
            <a:r>
              <a:rPr lang="uk-UA" sz="2000" b="1" i="1" dirty="0">
                <a:solidFill>
                  <a:srgbClr val="FF0000"/>
                </a:solidFill>
              </a:rPr>
              <a:t>Вибіркова частина освітньої програми</a:t>
            </a:r>
            <a:r>
              <a:rPr lang="uk-UA" sz="2000" dirty="0"/>
              <a:t> та навчального плану має містити </a:t>
            </a:r>
            <a:r>
              <a:rPr lang="uk-UA" sz="2000" b="1" i="1" dirty="0">
                <a:solidFill>
                  <a:srgbClr val="FF0000"/>
                </a:solidFill>
              </a:rPr>
              <a:t>дві складові</a:t>
            </a:r>
            <a:r>
              <a:rPr lang="uk-UA" sz="2000" dirty="0"/>
              <a:t>: </a:t>
            </a:r>
            <a:r>
              <a:rPr lang="uk-UA" sz="2000" b="1" i="1" dirty="0">
                <a:solidFill>
                  <a:srgbClr val="0070C0"/>
                </a:solidFill>
              </a:rPr>
              <a:t>дисципліни, які спрямовані на розвиток </a:t>
            </a:r>
            <a:r>
              <a:rPr lang="en-US" sz="2000" b="1" i="1" dirty="0">
                <a:solidFill>
                  <a:srgbClr val="0070C0"/>
                </a:solidFill>
              </a:rPr>
              <a:t>Soft Skills</a:t>
            </a:r>
            <a:r>
              <a:rPr lang="en-US" sz="2000" dirty="0"/>
              <a:t>, </a:t>
            </a:r>
            <a:r>
              <a:rPr lang="uk-UA" sz="2000" dirty="0"/>
              <a:t>та </a:t>
            </a:r>
            <a:r>
              <a:rPr lang="uk-UA" sz="2000" b="1" i="1" dirty="0">
                <a:solidFill>
                  <a:srgbClr val="0070C0"/>
                </a:solidFill>
              </a:rPr>
              <a:t>вибіркові фахові дисципліни</a:t>
            </a:r>
            <a:r>
              <a:rPr lang="uk-UA" sz="2000" dirty="0"/>
              <a:t>, що обрані для вивчення здобувачами із запропонованого переліку вибіркових навчальних дисциплін.</a:t>
            </a:r>
          </a:p>
          <a:p>
            <a:pPr algn="just"/>
            <a:endParaRPr lang="uk-UA" sz="2000" dirty="0"/>
          </a:p>
          <a:p>
            <a:pPr algn="just"/>
            <a:r>
              <a:rPr lang="uk-UA" sz="2000" b="1" i="1" dirty="0">
                <a:solidFill>
                  <a:srgbClr val="FF0000"/>
                </a:solidFill>
              </a:rPr>
              <a:t>Загальний обсяг дисциплін</a:t>
            </a:r>
            <a:r>
              <a:rPr lang="uk-UA" sz="2000" dirty="0"/>
              <a:t>, які спрямовані на розвиток </a:t>
            </a:r>
            <a:r>
              <a:rPr lang="en-US" sz="2000" dirty="0"/>
              <a:t>Soft Skills: </a:t>
            </a:r>
            <a:endParaRPr lang="uk-UA" sz="2000" dirty="0"/>
          </a:p>
          <a:p>
            <a:pPr marL="342900" indent="-342900" algn="just">
              <a:buFont typeface="Wingdings" panose="05000000000000000000" pitchFamily="2" charset="2"/>
              <a:buChar char="ü"/>
            </a:pPr>
            <a:r>
              <a:rPr lang="uk-UA" sz="2000" dirty="0"/>
              <a:t>для першого (бакалаврського) рівня – </a:t>
            </a:r>
            <a:r>
              <a:rPr lang="uk-UA" sz="2000" b="1" i="1" dirty="0">
                <a:solidFill>
                  <a:srgbClr val="FF0000"/>
                </a:solidFill>
              </a:rPr>
              <a:t>12 кредитів ЄКТС</a:t>
            </a:r>
            <a:r>
              <a:rPr lang="uk-UA" sz="2000" dirty="0"/>
              <a:t>; </a:t>
            </a:r>
          </a:p>
          <a:p>
            <a:pPr marL="342900" indent="-342900" algn="just">
              <a:buFont typeface="Wingdings" panose="05000000000000000000" pitchFamily="2" charset="2"/>
              <a:buChar char="ü"/>
            </a:pPr>
            <a:r>
              <a:rPr lang="uk-UA" sz="2000" dirty="0"/>
              <a:t>для другого (магістерського) рівня – </a:t>
            </a:r>
            <a:r>
              <a:rPr lang="uk-UA" sz="2000" b="1" i="1" dirty="0">
                <a:solidFill>
                  <a:srgbClr val="FF0000"/>
                </a:solidFill>
              </a:rPr>
              <a:t>4 кредити ЄКТС</a:t>
            </a:r>
            <a:r>
              <a:rPr lang="uk-UA" sz="2000" dirty="0"/>
              <a:t>; </a:t>
            </a:r>
          </a:p>
          <a:p>
            <a:pPr marL="342900" indent="-342900" algn="just">
              <a:buFont typeface="Wingdings" panose="05000000000000000000" pitchFamily="2" charset="2"/>
              <a:buChar char="ü"/>
            </a:pPr>
            <a:r>
              <a:rPr lang="uk-UA" sz="2000" dirty="0"/>
              <a:t>для третього (</a:t>
            </a:r>
            <a:r>
              <a:rPr lang="uk-UA" sz="2000" dirty="0" err="1"/>
              <a:t>освітньо</a:t>
            </a:r>
            <a:r>
              <a:rPr lang="uk-UA" sz="2000" dirty="0"/>
              <a:t>-наукового) рівня – </a:t>
            </a:r>
            <a:r>
              <a:rPr lang="uk-UA" sz="2000" b="1" i="1" dirty="0">
                <a:solidFill>
                  <a:srgbClr val="FF0000"/>
                </a:solidFill>
              </a:rPr>
              <a:t>4 кредити ЄКТС</a:t>
            </a:r>
            <a:r>
              <a:rPr lang="uk-UA" sz="2000" dirty="0"/>
              <a:t>.</a:t>
            </a:r>
          </a:p>
        </p:txBody>
      </p:sp>
      <p:pic>
        <p:nvPicPr>
          <p:cNvPr id="2" name="Рисунок 1">
            <a:extLst>
              <a:ext uri="{FF2B5EF4-FFF2-40B4-BE49-F238E27FC236}">
                <a16:creationId xmlns:a16="http://schemas.microsoft.com/office/drawing/2014/main" id="{DDC15714-8EE6-07BA-C162-29C1B0D65A4A}"/>
              </a:ext>
            </a:extLst>
          </p:cNvPr>
          <p:cNvPicPr>
            <a:picLocks noChangeAspect="1"/>
          </p:cNvPicPr>
          <p:nvPr/>
        </p:nvPicPr>
        <p:blipFill>
          <a:blip r:embed="rId2"/>
          <a:stretch>
            <a:fillRect/>
          </a:stretch>
        </p:blipFill>
        <p:spPr>
          <a:xfrm>
            <a:off x="2136424" y="4127521"/>
            <a:ext cx="8105775" cy="2457450"/>
          </a:xfrm>
          <a:prstGeom prst="rect">
            <a:avLst/>
          </a:prstGeom>
        </p:spPr>
      </p:pic>
      <p:sp>
        <p:nvSpPr>
          <p:cNvPr id="3" name="TextBox 2">
            <a:extLst>
              <a:ext uri="{FF2B5EF4-FFF2-40B4-BE49-F238E27FC236}">
                <a16:creationId xmlns:a16="http://schemas.microsoft.com/office/drawing/2014/main" id="{C9D71C69-E5BE-81A6-F5A7-8D1DC1F8B5D9}"/>
              </a:ext>
            </a:extLst>
          </p:cNvPr>
          <p:cNvSpPr txBox="1"/>
          <p:nvPr/>
        </p:nvSpPr>
        <p:spPr>
          <a:xfrm>
            <a:off x="1032885" y="3758189"/>
            <a:ext cx="10312854" cy="369332"/>
          </a:xfrm>
          <a:prstGeom prst="rect">
            <a:avLst/>
          </a:prstGeom>
          <a:noFill/>
        </p:spPr>
        <p:txBody>
          <a:bodyPr wrap="square">
            <a:spAutoFit/>
          </a:bodyPr>
          <a:lstStyle/>
          <a:p>
            <a:pPr algn="ctr"/>
            <a:r>
              <a:rPr lang="uk-UA" dirty="0"/>
              <a:t>Розподіл загального обсягу дисциплін, які спрямовані на розвиток </a:t>
            </a:r>
            <a:r>
              <a:rPr lang="en-US" dirty="0"/>
              <a:t>Soft Skills</a:t>
            </a:r>
            <a:endParaRPr lang="uk-UA" dirty="0"/>
          </a:p>
        </p:txBody>
      </p:sp>
    </p:spTree>
    <p:extLst>
      <p:ext uri="{BB962C8B-B14F-4D97-AF65-F5344CB8AC3E}">
        <p14:creationId xmlns:p14="http://schemas.microsoft.com/office/powerpoint/2010/main" val="75511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677456-1D64-4260-ADA7-38616745115D}"/>
              </a:ext>
            </a:extLst>
          </p:cNvPr>
          <p:cNvSpPr txBox="1"/>
          <p:nvPr/>
        </p:nvSpPr>
        <p:spPr>
          <a:xfrm>
            <a:off x="675861" y="1074509"/>
            <a:ext cx="5933661" cy="5016758"/>
          </a:xfrm>
          <a:prstGeom prst="rect">
            <a:avLst/>
          </a:prstGeom>
          <a:noFill/>
        </p:spPr>
        <p:txBody>
          <a:bodyPr wrap="square">
            <a:spAutoFit/>
          </a:bodyPr>
          <a:lstStyle/>
          <a:p>
            <a:pPr algn="just"/>
            <a:r>
              <a:rPr lang="hu-HU" sz="2000" b="1" dirty="0"/>
              <a:t>Soft </a:t>
            </a:r>
            <a:r>
              <a:rPr lang="en-US" sz="2000" b="1" dirty="0"/>
              <a:t>S</a:t>
            </a:r>
            <a:r>
              <a:rPr lang="hu-HU" sz="2000" b="1" dirty="0"/>
              <a:t>kills</a:t>
            </a:r>
            <a:r>
              <a:rPr lang="hu-HU" sz="2000" dirty="0"/>
              <a:t> (</a:t>
            </a:r>
            <a:r>
              <a:rPr lang="uk-UA" sz="2000" dirty="0"/>
              <a:t>так звані </a:t>
            </a:r>
            <a:r>
              <a:rPr lang="ru-RU" sz="2000" dirty="0"/>
              <a:t>«</a:t>
            </a:r>
            <a:r>
              <a:rPr lang="uk-UA" sz="2000" dirty="0"/>
              <a:t>м’які навички», «соціальні навички» чи «навички успішності») дозволяють випускникам ЗВО бути успішними на своєму робочому місці. До</a:t>
            </a:r>
            <a:r>
              <a:rPr lang="ru-RU" sz="2000" dirty="0"/>
              <a:t> </a:t>
            </a:r>
            <a:r>
              <a:rPr lang="en-US" sz="2000" dirty="0"/>
              <a:t>S</a:t>
            </a:r>
            <a:r>
              <a:rPr lang="hu-HU" sz="2000" dirty="0"/>
              <a:t>oft </a:t>
            </a:r>
            <a:r>
              <a:rPr lang="en-US" sz="2000" dirty="0"/>
              <a:t>S</a:t>
            </a:r>
            <a:r>
              <a:rPr lang="hu-HU" sz="2000" dirty="0"/>
              <a:t>kills </a:t>
            </a:r>
            <a:r>
              <a:rPr lang="uk-UA" sz="2000" dirty="0"/>
              <a:t>зараховують </a:t>
            </a:r>
            <a:r>
              <a:rPr lang="uk-UA" sz="2000" b="1" i="1" dirty="0"/>
              <a:t>навички</a:t>
            </a:r>
            <a:r>
              <a:rPr lang="uk-UA" sz="2000" dirty="0"/>
              <a:t> </a:t>
            </a:r>
            <a:r>
              <a:rPr lang="uk-UA" sz="2000" b="1" i="1" dirty="0"/>
              <a:t>комунікації, лідерство, здатність брати на себе відповідальність, працювати в критичних умовах, вміння вирішувати конфлікти, працювати в команді, управляти своїм часом, розуміння важливості</a:t>
            </a:r>
            <a:r>
              <a:rPr lang="ru-RU" sz="2000" b="1" i="1" dirty="0"/>
              <a:t> </a:t>
            </a:r>
            <a:r>
              <a:rPr lang="hu-HU" sz="2000" b="1" i="1" dirty="0"/>
              <a:t>deadline </a:t>
            </a:r>
            <a:r>
              <a:rPr lang="hu-HU" sz="2000" dirty="0"/>
              <a:t>(</a:t>
            </a:r>
            <a:r>
              <a:rPr lang="uk-UA" sz="2000" dirty="0"/>
              <a:t>вчасного виконання поставлених завдань</a:t>
            </a:r>
            <a:r>
              <a:rPr lang="ru-RU" sz="2000" dirty="0"/>
              <a:t>), </a:t>
            </a:r>
            <a:r>
              <a:rPr lang="uk-UA" sz="2000" b="1" i="1" dirty="0"/>
              <a:t>здатність </a:t>
            </a:r>
            <a:r>
              <a:rPr lang="uk-UA" sz="2000" b="1" i="1" dirty="0" err="1"/>
              <a:t>логічно</a:t>
            </a:r>
            <a:r>
              <a:rPr lang="uk-UA" sz="2000" b="1" i="1" dirty="0"/>
              <a:t> і критично мислити, самостійно приймати рішення, креативність та ін</a:t>
            </a:r>
            <a:r>
              <a:rPr lang="uk-UA" sz="2000" dirty="0"/>
              <a:t>. Іноді до соціальних навичок також зараховують знання іноземних мов, насамперед англійської мови. </a:t>
            </a:r>
            <a:r>
              <a:rPr lang="en-US" sz="2000" dirty="0">
                <a:hlinkClick r:id="rId2"/>
              </a:rPr>
              <a:t>http://surl.li/adeyq</a:t>
            </a:r>
            <a:r>
              <a:rPr lang="en-US" sz="2000" dirty="0"/>
              <a:t> </a:t>
            </a:r>
            <a:endParaRPr lang="uk-UA" sz="2000" dirty="0"/>
          </a:p>
        </p:txBody>
      </p:sp>
      <p:sp>
        <p:nvSpPr>
          <p:cNvPr id="11" name="TextBox 10">
            <a:extLst>
              <a:ext uri="{FF2B5EF4-FFF2-40B4-BE49-F238E27FC236}">
                <a16:creationId xmlns:a16="http://schemas.microsoft.com/office/drawing/2014/main" id="{A29BF097-14F2-415F-8EE0-5B7D6ECB1E70}"/>
              </a:ext>
            </a:extLst>
          </p:cNvPr>
          <p:cNvSpPr txBox="1"/>
          <p:nvPr/>
        </p:nvSpPr>
        <p:spPr>
          <a:xfrm>
            <a:off x="785191" y="5977833"/>
            <a:ext cx="10465904" cy="338554"/>
          </a:xfrm>
          <a:prstGeom prst="rect">
            <a:avLst/>
          </a:prstGeom>
          <a:noFill/>
        </p:spPr>
        <p:txBody>
          <a:bodyPr wrap="square">
            <a:spAutoFit/>
          </a:bodyPr>
          <a:lstStyle/>
          <a:p>
            <a:r>
              <a:rPr lang="en-US" sz="1600" dirty="0"/>
              <a:t> </a:t>
            </a:r>
            <a:endParaRPr lang="ru-RU" sz="1600" dirty="0"/>
          </a:p>
        </p:txBody>
      </p:sp>
      <p:pic>
        <p:nvPicPr>
          <p:cNvPr id="1026" name="Picture 2" descr="3д человечки для презентации картинки и фото">
            <a:extLst>
              <a:ext uri="{FF2B5EF4-FFF2-40B4-BE49-F238E27FC236}">
                <a16:creationId xmlns:a16="http://schemas.microsoft.com/office/drawing/2014/main" id="{567CA13E-1B30-4886-AC1C-68B8604D5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5" t="6383" r="6877"/>
          <a:stretch/>
        </p:blipFill>
        <p:spPr bwMode="auto">
          <a:xfrm>
            <a:off x="7056783" y="1053547"/>
            <a:ext cx="4552122" cy="401942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841C6D21-B834-44AF-9ECF-1868DD37C6A2}"/>
              </a:ext>
            </a:extLst>
          </p:cNvPr>
          <p:cNvSpPr txBox="1">
            <a:spLocks/>
          </p:cNvSpPr>
          <p:nvPr/>
        </p:nvSpPr>
        <p:spPr>
          <a:xfrm>
            <a:off x="3189063" y="148684"/>
            <a:ext cx="5813874" cy="675861"/>
          </a:xfrm>
          <a:prstGeom prst="rect">
            <a:avLst/>
          </a:prstGeom>
        </p:spPr>
        <p:txBody>
          <a:bodyPr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2800" b="0" i="1" dirty="0">
                <a:solidFill>
                  <a:schemeClr val="accent2"/>
                </a:solidFill>
                <a:latin typeface="+mn-lt"/>
                <a:ea typeface="+mn-ea"/>
                <a:cs typeface="+mn-cs"/>
              </a:rPr>
              <a:t>Soft skills</a:t>
            </a:r>
            <a:endParaRPr lang="uk-UA" sz="2800" b="0" i="1" dirty="0">
              <a:solidFill>
                <a:schemeClr val="accent2"/>
              </a:solidFill>
              <a:latin typeface="+mn-lt"/>
              <a:ea typeface="+mn-ea"/>
              <a:cs typeface="+mn-cs"/>
            </a:endParaRPr>
          </a:p>
        </p:txBody>
      </p:sp>
    </p:spTree>
    <p:extLst>
      <p:ext uri="{BB962C8B-B14F-4D97-AF65-F5344CB8AC3E}">
        <p14:creationId xmlns:p14="http://schemas.microsoft.com/office/powerpoint/2010/main" val="423822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B7490A-98F7-4867-B61A-53B699D84376}"/>
              </a:ext>
            </a:extLst>
          </p:cNvPr>
          <p:cNvSpPr txBox="1"/>
          <p:nvPr/>
        </p:nvSpPr>
        <p:spPr>
          <a:xfrm>
            <a:off x="2839723" y="518864"/>
            <a:ext cx="8142633" cy="338554"/>
          </a:xfrm>
          <a:prstGeom prst="rect">
            <a:avLst/>
          </a:prstGeom>
          <a:noFill/>
        </p:spPr>
        <p:txBody>
          <a:bodyPr wrap="square">
            <a:spAutoFit/>
          </a:bodyPr>
          <a:lstStyle/>
          <a:p>
            <a:r>
              <a:rPr lang="ru-RU" sz="1600" dirty="0">
                <a:hlinkClick r:id="rId2"/>
              </a:rPr>
              <a:t>https://studlifeod.onaft.edu.ua/wp-content/uploads/2021/01/soft-skills.pdf</a:t>
            </a:r>
            <a:r>
              <a:rPr lang="ru-RU" sz="1600" dirty="0"/>
              <a:t> </a:t>
            </a:r>
          </a:p>
        </p:txBody>
      </p:sp>
      <p:graphicFrame>
        <p:nvGraphicFramePr>
          <p:cNvPr id="6" name="Схема 5">
            <a:extLst>
              <a:ext uri="{FF2B5EF4-FFF2-40B4-BE49-F238E27FC236}">
                <a16:creationId xmlns:a16="http://schemas.microsoft.com/office/drawing/2014/main" id="{D7BCDAFA-C6CF-4488-A201-F08E30FEDA2E}"/>
              </a:ext>
            </a:extLst>
          </p:cNvPr>
          <p:cNvGraphicFramePr/>
          <p:nvPr/>
        </p:nvGraphicFramePr>
        <p:xfrm>
          <a:off x="710095" y="824545"/>
          <a:ext cx="10928626" cy="2331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Заголовок 1">
            <a:extLst>
              <a:ext uri="{FF2B5EF4-FFF2-40B4-BE49-F238E27FC236}">
                <a16:creationId xmlns:a16="http://schemas.microsoft.com/office/drawing/2014/main" id="{7ABC6165-56DD-41F2-A301-F5AA8A6386E8}"/>
              </a:ext>
            </a:extLst>
          </p:cNvPr>
          <p:cNvSpPr txBox="1">
            <a:spLocks/>
          </p:cNvSpPr>
          <p:nvPr/>
        </p:nvSpPr>
        <p:spPr>
          <a:xfrm>
            <a:off x="3189063" y="148684"/>
            <a:ext cx="5813874" cy="675861"/>
          </a:xfrm>
          <a:prstGeom prst="rect">
            <a:avLst/>
          </a:prstGeom>
        </p:spPr>
        <p:txBody>
          <a:bodyPr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uk-UA" sz="2700" b="0" i="1" dirty="0">
                <a:solidFill>
                  <a:schemeClr val="accent2"/>
                </a:solidFill>
                <a:latin typeface="+mn-lt"/>
                <a:ea typeface="+mn-ea"/>
                <a:cs typeface="+mn-cs"/>
              </a:rPr>
              <a:t>Основні </a:t>
            </a:r>
            <a:r>
              <a:rPr lang="en-US" sz="2700" b="0" i="1" dirty="0">
                <a:solidFill>
                  <a:schemeClr val="accent2"/>
                </a:solidFill>
                <a:latin typeface="+mn-lt"/>
                <a:ea typeface="+mn-ea"/>
                <a:cs typeface="+mn-cs"/>
              </a:rPr>
              <a:t>Soft Skills</a:t>
            </a:r>
            <a:endParaRPr lang="uk-UA" sz="2700" b="0" i="1" dirty="0">
              <a:solidFill>
                <a:schemeClr val="accent2"/>
              </a:solidFill>
              <a:latin typeface="+mn-lt"/>
              <a:ea typeface="+mn-ea"/>
              <a:cs typeface="+mn-cs"/>
            </a:endParaRPr>
          </a:p>
        </p:txBody>
      </p:sp>
      <p:graphicFrame>
        <p:nvGraphicFramePr>
          <p:cNvPr id="8" name="Схема 7">
            <a:extLst>
              <a:ext uri="{FF2B5EF4-FFF2-40B4-BE49-F238E27FC236}">
                <a16:creationId xmlns:a16="http://schemas.microsoft.com/office/drawing/2014/main" id="{83A5C478-A71D-49EC-A0E9-09EE67A2E7CA}"/>
              </a:ext>
            </a:extLst>
          </p:cNvPr>
          <p:cNvGraphicFramePr/>
          <p:nvPr>
            <p:extLst>
              <p:ext uri="{D42A27DB-BD31-4B8C-83A1-F6EECF244321}">
                <p14:modId xmlns:p14="http://schemas.microsoft.com/office/powerpoint/2010/main" val="3431940419"/>
              </p:ext>
            </p:extLst>
          </p:nvPr>
        </p:nvGraphicFramePr>
        <p:xfrm>
          <a:off x="710095" y="3428999"/>
          <a:ext cx="10928626" cy="2604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43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a:extLst>
              <a:ext uri="{FF2B5EF4-FFF2-40B4-BE49-F238E27FC236}">
                <a16:creationId xmlns:a16="http://schemas.microsoft.com/office/drawing/2014/main" id="{C16D3116-421D-4200-9C6C-824DEE11D1E8}"/>
              </a:ext>
            </a:extLst>
          </p:cNvPr>
          <p:cNvGraphicFramePr/>
          <p:nvPr>
            <p:extLst>
              <p:ext uri="{D42A27DB-BD31-4B8C-83A1-F6EECF244321}">
                <p14:modId xmlns:p14="http://schemas.microsoft.com/office/powerpoint/2010/main" val="167436792"/>
              </p:ext>
            </p:extLst>
          </p:nvPr>
        </p:nvGraphicFramePr>
        <p:xfrm>
          <a:off x="625224" y="623881"/>
          <a:ext cx="10928626" cy="359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Группа 9">
            <a:extLst>
              <a:ext uri="{FF2B5EF4-FFF2-40B4-BE49-F238E27FC236}">
                <a16:creationId xmlns:a16="http://schemas.microsoft.com/office/drawing/2014/main" id="{4EB1AC8B-E833-4597-8949-5467738C8B7A}"/>
              </a:ext>
            </a:extLst>
          </p:cNvPr>
          <p:cNvGrpSpPr/>
          <p:nvPr/>
        </p:nvGrpSpPr>
        <p:grpSpPr>
          <a:xfrm>
            <a:off x="3780349" y="4635878"/>
            <a:ext cx="7773501" cy="1298577"/>
            <a:chOff x="3151893" y="1221324"/>
            <a:chExt cx="7773501" cy="1110036"/>
          </a:xfrm>
        </p:grpSpPr>
        <p:sp>
          <p:nvSpPr>
            <p:cNvPr id="14" name="Стрелка: вправо 13">
              <a:extLst>
                <a:ext uri="{FF2B5EF4-FFF2-40B4-BE49-F238E27FC236}">
                  <a16:creationId xmlns:a16="http://schemas.microsoft.com/office/drawing/2014/main" id="{BE0C8299-6FF4-467B-A8A6-FF20C8090413}"/>
                </a:ext>
              </a:extLst>
            </p:cNvPr>
            <p:cNvSpPr/>
            <p:nvPr/>
          </p:nvSpPr>
          <p:spPr>
            <a:xfrm>
              <a:off x="3151893" y="1221324"/>
              <a:ext cx="7773501" cy="1110036"/>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LID4096"/>
            </a:p>
          </p:txBody>
        </p:sp>
        <p:sp>
          <p:nvSpPr>
            <p:cNvPr id="15" name="Стрелка: вправо 4">
              <a:extLst>
                <a:ext uri="{FF2B5EF4-FFF2-40B4-BE49-F238E27FC236}">
                  <a16:creationId xmlns:a16="http://schemas.microsoft.com/office/drawing/2014/main" id="{80C8384B-4055-4C92-9B8B-06715E486D39}"/>
                </a:ext>
              </a:extLst>
            </p:cNvPr>
            <p:cNvSpPr txBox="1"/>
            <p:nvPr/>
          </p:nvSpPr>
          <p:spPr>
            <a:xfrm>
              <a:off x="3151893" y="1360079"/>
              <a:ext cx="7357238" cy="8325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Самостійний аналіз своїх вчинків, поведінки, діяльності з метою оцінки власних дій, усвідомлення їх і прийняття рішень щодо подальшого розвитку.</a:t>
              </a:r>
            </a:p>
          </p:txBody>
        </p:sp>
      </p:grpSp>
      <p:grpSp>
        <p:nvGrpSpPr>
          <p:cNvPr id="11" name="Группа 10">
            <a:extLst>
              <a:ext uri="{FF2B5EF4-FFF2-40B4-BE49-F238E27FC236}">
                <a16:creationId xmlns:a16="http://schemas.microsoft.com/office/drawing/2014/main" id="{B8BB3336-CBA4-446E-A40F-70C815D52AD8}"/>
              </a:ext>
            </a:extLst>
          </p:cNvPr>
          <p:cNvGrpSpPr/>
          <p:nvPr/>
        </p:nvGrpSpPr>
        <p:grpSpPr>
          <a:xfrm>
            <a:off x="631687" y="4635878"/>
            <a:ext cx="3148661" cy="1298577"/>
            <a:chOff x="3231" y="1221324"/>
            <a:chExt cx="3148661" cy="1110036"/>
          </a:xfrm>
        </p:grpSpPr>
        <p:sp>
          <p:nvSpPr>
            <p:cNvPr id="12" name="Прямоугольник: скругленные углы 11">
              <a:extLst>
                <a:ext uri="{FF2B5EF4-FFF2-40B4-BE49-F238E27FC236}">
                  <a16:creationId xmlns:a16="http://schemas.microsoft.com/office/drawing/2014/main" id="{329FE8A6-93F9-4D6B-BAEA-25F701312418}"/>
                </a:ext>
              </a:extLst>
            </p:cNvPr>
            <p:cNvSpPr/>
            <p:nvPr/>
          </p:nvSpPr>
          <p:spPr>
            <a:xfrm>
              <a:off x="3231" y="1221324"/>
              <a:ext cx="3148661" cy="111003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LID4096"/>
            </a:p>
          </p:txBody>
        </p:sp>
        <p:sp>
          <p:nvSpPr>
            <p:cNvPr id="13" name="Прямоугольник: скругленные углы 6">
              <a:extLst>
                <a:ext uri="{FF2B5EF4-FFF2-40B4-BE49-F238E27FC236}">
                  <a16:creationId xmlns:a16="http://schemas.microsoft.com/office/drawing/2014/main" id="{C535CC4C-1106-4947-BEE5-5F3BB96C1796}"/>
                </a:ext>
              </a:extLst>
            </p:cNvPr>
            <p:cNvSpPr txBox="1"/>
            <p:nvPr/>
          </p:nvSpPr>
          <p:spPr>
            <a:xfrm>
              <a:off x="57418" y="1275511"/>
              <a:ext cx="3040287" cy="1001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ru-RU" sz="3000" kern="1200" noProof="0" dirty="0"/>
                <a:t> </a:t>
              </a:r>
              <a:r>
                <a:rPr lang="uk-UA" sz="3000" kern="1200" noProof="0" dirty="0"/>
                <a:t>Самоаналіз і саморефлексія</a:t>
              </a:r>
            </a:p>
          </p:txBody>
        </p:sp>
      </p:grpSp>
    </p:spTree>
    <p:extLst>
      <p:ext uri="{BB962C8B-B14F-4D97-AF65-F5344CB8AC3E}">
        <p14:creationId xmlns:p14="http://schemas.microsoft.com/office/powerpoint/2010/main" val="312963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0CEF0769-5D40-4FEE-94E2-310B4A0F753D}"/>
              </a:ext>
            </a:extLst>
          </p:cNvPr>
          <p:cNvGraphicFramePr/>
          <p:nvPr>
            <p:extLst>
              <p:ext uri="{D42A27DB-BD31-4B8C-83A1-F6EECF244321}">
                <p14:modId xmlns:p14="http://schemas.microsoft.com/office/powerpoint/2010/main" val="2343039821"/>
              </p:ext>
            </p:extLst>
          </p:nvPr>
        </p:nvGraphicFramePr>
        <p:xfrm>
          <a:off x="710095" y="3976522"/>
          <a:ext cx="10928626" cy="233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a:extLst>
              <a:ext uri="{FF2B5EF4-FFF2-40B4-BE49-F238E27FC236}">
                <a16:creationId xmlns:a16="http://schemas.microsoft.com/office/drawing/2014/main" id="{1123976A-68E9-4E67-AAE4-2B847A846D7B}"/>
              </a:ext>
            </a:extLst>
          </p:cNvPr>
          <p:cNvGraphicFramePr/>
          <p:nvPr/>
        </p:nvGraphicFramePr>
        <p:xfrm>
          <a:off x="710095" y="549832"/>
          <a:ext cx="10928626" cy="3153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03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104F65BF-FF12-4028-8168-4657EF34765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BEB9C103-CA8A-A308-D3E4-CC6939B140F4}"/>
              </a:ext>
            </a:extLst>
          </p:cNvPr>
          <p:cNvSpPr/>
          <p:nvPr/>
        </p:nvSpPr>
        <p:spPr>
          <a:xfrm>
            <a:off x="505235" y="1029915"/>
            <a:ext cx="11051403" cy="5816977"/>
          </a:xfrm>
          <a:prstGeom prst="rect">
            <a:avLst/>
          </a:prstGeom>
        </p:spPr>
        <p:txBody>
          <a:bodyPr wrap="square">
            <a:spAutoFit/>
          </a:bodyPr>
          <a:lstStyle/>
          <a:p>
            <a:pPr algn="just"/>
            <a:r>
              <a:rPr lang="uk-UA" sz="2000" b="1" i="1" dirty="0">
                <a:solidFill>
                  <a:srgbClr val="FF0000"/>
                </a:solidFill>
              </a:rPr>
              <a:t>Вибіркова частина освітньої програми </a:t>
            </a:r>
            <a:r>
              <a:rPr lang="uk-UA" sz="2000" dirty="0"/>
              <a:t>за відповідним рівнем вищої освіти в залежності від обсягу освітньої програми та терміну навчання </a:t>
            </a:r>
            <a:r>
              <a:rPr lang="uk-UA" sz="2000" b="1" i="1" dirty="0">
                <a:solidFill>
                  <a:srgbClr val="FF0000"/>
                </a:solidFill>
              </a:rPr>
              <a:t>може плануватися робочою групою </a:t>
            </a:r>
            <a:r>
              <a:rPr lang="uk-UA" sz="2000" dirty="0"/>
              <a:t>з розробки освітньої програми для:</a:t>
            </a:r>
          </a:p>
          <a:p>
            <a:pPr algn="just"/>
            <a:endParaRPr lang="uk-UA" sz="800" dirty="0"/>
          </a:p>
          <a:p>
            <a:pPr marL="342900" indent="-342900" algn="just">
              <a:buFont typeface="Wingdings" panose="05000000000000000000" pitchFamily="2" charset="2"/>
              <a:buChar char="v"/>
            </a:pPr>
            <a:r>
              <a:rPr lang="uk-UA" sz="2000" dirty="0"/>
              <a:t>першого (бакалаврського) рівня (нормативний термін навчання) – починаючи з другого курсу;</a:t>
            </a:r>
          </a:p>
          <a:p>
            <a:pPr algn="just"/>
            <a:endParaRPr lang="uk-UA" sz="800" dirty="0"/>
          </a:p>
          <a:p>
            <a:pPr marL="342900" indent="-342900" algn="just">
              <a:buFont typeface="Wingdings" panose="05000000000000000000" pitchFamily="2" charset="2"/>
              <a:buChar char="v"/>
            </a:pPr>
            <a:r>
              <a:rPr lang="uk-UA" sz="2000" dirty="0"/>
              <a:t>першого (бакалаврського) рівня (скорочений термін навчання) – починаючи з весняного семестру першого курсу;</a:t>
            </a:r>
          </a:p>
          <a:p>
            <a:pPr algn="just"/>
            <a:endParaRPr lang="uk-UA" sz="800" dirty="0"/>
          </a:p>
          <a:p>
            <a:pPr marL="342900" indent="-342900" algn="just">
              <a:buFont typeface="Wingdings" panose="05000000000000000000" pitchFamily="2" charset="2"/>
              <a:buChar char="v"/>
            </a:pPr>
            <a:r>
              <a:rPr lang="uk-UA" sz="2000" dirty="0"/>
              <a:t>другого (магістерського) рівня (за освітньо-професійною програмою) – на першому (весняний семестр) та/або другому курсі;</a:t>
            </a:r>
          </a:p>
          <a:p>
            <a:pPr algn="just"/>
            <a:endParaRPr lang="uk-UA" sz="800" dirty="0"/>
          </a:p>
          <a:p>
            <a:pPr marL="342900" indent="-342900" algn="just">
              <a:buFont typeface="Wingdings" panose="05000000000000000000" pitchFamily="2" charset="2"/>
              <a:buChar char="v"/>
            </a:pPr>
            <a:r>
              <a:rPr lang="uk-UA" sz="2000" dirty="0"/>
              <a:t>другого (магістерського) рівня (за </a:t>
            </a:r>
            <a:r>
              <a:rPr lang="uk-UA" sz="2000" dirty="0" err="1"/>
              <a:t>освітньо</a:t>
            </a:r>
            <a:r>
              <a:rPr lang="uk-UA" sz="2000" dirty="0"/>
              <a:t>-науковою програмою) – у весняному семестрі першого курсу та на другому курсі;</a:t>
            </a:r>
          </a:p>
          <a:p>
            <a:pPr algn="just"/>
            <a:endParaRPr lang="uk-UA" sz="800" dirty="0"/>
          </a:p>
          <a:p>
            <a:pPr marL="342900" indent="-342900" algn="just">
              <a:buFont typeface="Wingdings" panose="05000000000000000000" pitchFamily="2" charset="2"/>
              <a:buChar char="v"/>
            </a:pPr>
            <a:r>
              <a:rPr lang="uk-UA" sz="2000" dirty="0"/>
              <a:t>третього (</a:t>
            </a:r>
            <a:r>
              <a:rPr lang="uk-UA" sz="2000" dirty="0" err="1"/>
              <a:t>освітньо</a:t>
            </a:r>
            <a:r>
              <a:rPr lang="uk-UA" sz="2000" dirty="0"/>
              <a:t>-наукового) рівня – на другому курсі.</a:t>
            </a:r>
          </a:p>
          <a:p>
            <a:pPr algn="just"/>
            <a:endParaRPr lang="uk-UA" sz="2000" dirty="0"/>
          </a:p>
          <a:p>
            <a:pPr algn="just"/>
            <a:r>
              <a:rPr lang="ru-RU" sz="2000" dirty="0"/>
              <a:t> </a:t>
            </a:r>
            <a:r>
              <a:rPr lang="ru-RU" sz="2000" dirty="0">
                <a:solidFill>
                  <a:srgbClr val="FF0000"/>
                </a:solidFill>
              </a:rPr>
              <a:t>УВАГА!!! </a:t>
            </a:r>
            <a:r>
              <a:rPr lang="uk-UA" sz="2000" dirty="0"/>
              <a:t>Розподіл </a:t>
            </a:r>
            <a:r>
              <a:rPr lang="uk-UA" sz="2000" b="1" i="1" dirty="0">
                <a:solidFill>
                  <a:srgbClr val="FF0000"/>
                </a:solidFill>
              </a:rPr>
              <a:t>обсягу вибіркових фахових дисциплін</a:t>
            </a:r>
            <a:r>
              <a:rPr lang="uk-UA" sz="2000" dirty="0"/>
              <a:t> за курсами навчання визначає робоча група при розробці освітньої програми та навчального плану.</a:t>
            </a:r>
          </a:p>
          <a:p>
            <a:pPr algn="just"/>
            <a:endParaRPr lang="uk-UA" sz="20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761382874"/>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docProps/app.xml><?xml version="1.0" encoding="utf-8"?>
<Properties xmlns="http://schemas.openxmlformats.org/officeDocument/2006/extended-properties" xmlns:vt="http://schemas.openxmlformats.org/officeDocument/2006/docPropsVTypes">
  <Template/>
  <TotalTime>6263</TotalTime>
  <Words>3916</Words>
  <Application>Microsoft Office PowerPoint</Application>
  <PresentationFormat>Широкоэкранный</PresentationFormat>
  <Paragraphs>287</Paragraphs>
  <Slides>30</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Lato Black</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Заболотна Юлія Олександрівна</cp:lastModifiedBy>
  <cp:revision>565</cp:revision>
  <cp:lastPrinted>2018-11-26T14:04:37Z</cp:lastPrinted>
  <dcterms:created xsi:type="dcterms:W3CDTF">2018-01-06T22:34:48Z</dcterms:created>
  <dcterms:modified xsi:type="dcterms:W3CDTF">2023-11-14T09:32:49Z</dcterms:modified>
</cp:coreProperties>
</file>